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y="5143500" cx="9144000"/>
  <p:notesSz cx="6858000" cy="9144000"/>
  <p:embeddedFontLst>
    <p:embeddedFont>
      <p:font typeface="Space Mono"/>
      <p:regular r:id="rId49"/>
      <p:bold r:id="rId50"/>
      <p:italic r:id="rId51"/>
      <p:boldItalic r:id="rId52"/>
    </p:embeddedFont>
    <p:embeddedFont>
      <p:font typeface="Poppins"/>
      <p:regular r:id="rId53"/>
      <p:bold r:id="rId54"/>
      <p:italic r:id="rId55"/>
      <p:boldItalic r:id="rId56"/>
    </p:embeddedFont>
    <p:embeddedFont>
      <p:font typeface="Roboto Mon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76">
          <p15:clr>
            <a:srgbClr val="9AA0A6"/>
          </p15:clr>
        </p15:guide>
        <p15:guide id="4" pos="1152">
          <p15:clr>
            <a:srgbClr val="9AA0A6"/>
          </p15:clr>
        </p15:guide>
        <p15:guide id="5" pos="1728">
          <p15:clr>
            <a:srgbClr val="9AA0A6"/>
          </p15:clr>
        </p15:guide>
        <p15:guide id="6" pos="2304">
          <p15:clr>
            <a:srgbClr val="9AA0A6"/>
          </p15:clr>
        </p15:guide>
        <p15:guide id="7" pos="3456">
          <p15:clr>
            <a:srgbClr val="9AA0A6"/>
          </p15:clr>
        </p15:guide>
        <p15:guide id="8" pos="4032">
          <p15:clr>
            <a:srgbClr val="9AA0A6"/>
          </p15:clr>
        </p15:guide>
        <p15:guide id="9" pos="4608">
          <p15:clr>
            <a:srgbClr val="9AA0A6"/>
          </p15:clr>
        </p15:guide>
        <p15:guide id="10" pos="5184">
          <p15:clr>
            <a:srgbClr val="9AA0A6"/>
          </p15:clr>
        </p15:guide>
        <p15:guide id="11" orient="horz" pos="468">
          <p15:clr>
            <a:srgbClr val="9AA0A6"/>
          </p15:clr>
        </p15:guide>
        <p15:guide id="12" orient="horz" pos="1044">
          <p15:clr>
            <a:srgbClr val="9AA0A6"/>
          </p15:clr>
        </p15:guide>
        <p15:guide id="13" orient="horz" pos="2772">
          <p15:clr>
            <a:srgbClr val="9AA0A6"/>
          </p15:clr>
        </p15:guide>
        <p15:guide id="14" orient="horz" pos="21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FA0F62-5D3E-46DC-8F7D-950044BD54F7}">
  <a:tblStyle styleId="{F0FA0F62-5D3E-46DC-8F7D-950044BD54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76"/>
        <p:guide pos="1152"/>
        <p:guide pos="1728"/>
        <p:guide pos="2304"/>
        <p:guide pos="3456"/>
        <p:guide pos="4032"/>
        <p:guide pos="4608"/>
        <p:guide pos="5184"/>
        <p:guide pos="468" orient="horz"/>
        <p:guide pos="1044" orient="horz"/>
        <p:guide pos="2772" orient="horz"/>
        <p:guide pos="21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font" Target="fonts/SpaceMon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RobotoMono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SpaceMono-italic.fntdata"/><Relationship Id="rId50" Type="http://schemas.openxmlformats.org/officeDocument/2006/relationships/font" Target="fonts/SpaceMono-bold.fntdata"/><Relationship Id="rId53" Type="http://schemas.openxmlformats.org/officeDocument/2006/relationships/font" Target="fonts/Poppins-regular.fntdata"/><Relationship Id="rId52" Type="http://schemas.openxmlformats.org/officeDocument/2006/relationships/font" Target="fonts/SpaceMono-boldItalic.fntdata"/><Relationship Id="rId11" Type="http://schemas.openxmlformats.org/officeDocument/2006/relationships/slide" Target="slides/slide4.xml"/><Relationship Id="rId55" Type="http://schemas.openxmlformats.org/officeDocument/2006/relationships/font" Target="fonts/Poppins-italic.fntdata"/><Relationship Id="rId10" Type="http://schemas.openxmlformats.org/officeDocument/2006/relationships/slide" Target="slides/slide3.xml"/><Relationship Id="rId54" Type="http://schemas.openxmlformats.org/officeDocument/2006/relationships/font" Target="fonts/Poppins-bold.fntdata"/><Relationship Id="rId13" Type="http://schemas.openxmlformats.org/officeDocument/2006/relationships/slide" Target="slides/slide6.xml"/><Relationship Id="rId57" Type="http://schemas.openxmlformats.org/officeDocument/2006/relationships/font" Target="fonts/RobotoMono-regular.fntdata"/><Relationship Id="rId12" Type="http://schemas.openxmlformats.org/officeDocument/2006/relationships/slide" Target="slides/slide5.xml"/><Relationship Id="rId56" Type="http://schemas.openxmlformats.org/officeDocument/2006/relationships/font" Target="fonts/Poppins-boldItalic.fntdata"/><Relationship Id="rId15" Type="http://schemas.openxmlformats.org/officeDocument/2006/relationships/slide" Target="slides/slide8.xml"/><Relationship Id="rId59" Type="http://schemas.openxmlformats.org/officeDocument/2006/relationships/font" Target="fonts/RobotoMono-italic.fntdata"/><Relationship Id="rId14" Type="http://schemas.openxmlformats.org/officeDocument/2006/relationships/slide" Target="slides/slide7.xml"/><Relationship Id="rId58" Type="http://schemas.openxmlformats.org/officeDocument/2006/relationships/font" Target="fonts/RobotoMono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ykYYJnWEXYqCsO5XlVv6IxtmvapTAtdMcjpdHKH3Xf0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ykYYJnWEXYqCsO5XlVv6IxtmvapTAtdMcjpdHKH3Xf0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urses.codepath.org/courses/cyb101/unit/2#!labs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ykYYJnWEXYqCsO5XlVv6IxtmvapTAtdMcjpdHKH3Xf0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ee031c7e2_0_1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ee031c7e2_0_1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90b2bc13d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90b2bc13d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90b2bc13d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90b2bc13d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90b2bc13d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90b2bc13d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90b2bc13d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90b2bc13d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90b2bc13d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90b2bc13d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Add your questions here!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https://docs.google.com/spreadsheets/d/1ykYYJnWEXYqCsO5XlVv6IxtmvapTAtdMcjpdHKH3Xf0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90b2bc13d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90b2bc13d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90b2bc13d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90b2bc13d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90b2bc13d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90b2bc13d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90b2bc13d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90b2bc13d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90b2bc13d8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90b2bc13d8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6426169f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6426169f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Find your pod number here!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https://courses.codepath.com/courses/cyb101/pages/groupings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90b2bc13d8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90b2bc13d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90b2bc13d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90b2bc13d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90b2bc13d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90b2bc13d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90b2bc13d8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90b2bc13d8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90b2bc13d8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90b2bc13d8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Add your questions here!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https://docs.google.com/spreadsheets/d/1ykYYJnWEXYqCsO5XlVv6IxtmvapTAtdMcjpdHKH3Xf0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90b2bc13d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90b2bc13d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90b2bc13d8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90b2bc13d8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90b2bc13d8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90b2bc13d8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Answer: the public key is shared widely and used to send messages to the receiver. the private key is used to decrypt messages and is typically only known by the publisher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90b2bc13d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90b2bc13d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90b2bc13d8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90b2bc13d8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63a8be397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63a8be397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90b2bc13d8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90b2bc13d8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90b2bc13d8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90b2bc13d8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90b2bc13d8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90b2bc13d8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90b2bc13d8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90b2bc13d8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90b2bc13d8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90b2bc13d8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61e908ee9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61e908ee9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Have fun! See you in 5 minutes. ✌️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90b2bc13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90b2bc13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Find your Unit 2 lab here!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 u="sng">
                <a:solidFill>
                  <a:schemeClr val="hlink"/>
                </a:solidFill>
                <a:hlinkClick r:id="rId2"/>
              </a:rPr>
              <a:t>https://courses.codepath.org/courses/cyb101/unit/2#!labs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90b2bc13d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90b2bc13d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90b2bc13d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90b2bc13d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90b2bc13d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90b2bc13d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Slack handle to @cyb101-s1-help-spring23 OR </a:t>
            </a:r>
            <a:r>
              <a:rPr lang="en">
                <a:solidFill>
                  <a:schemeClr val="dk1"/>
                </a:solidFill>
              </a:rPr>
              <a:t>@cyb101-s2-help-spring23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60230664e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60230664e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90b2bc13d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90b2bc13d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61e908ee9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61e908ee9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br>
              <a:rPr lang="en"/>
            </a:br>
            <a:br>
              <a:rPr lang="en"/>
            </a:br>
            <a:r>
              <a:rPr i="1" lang="en"/>
              <a:t>Leave your feedback here! </a:t>
            </a:r>
            <a:br>
              <a:rPr i="1" lang="en"/>
            </a:br>
            <a:r>
              <a:rPr i="1" lang="en"/>
              <a:t>https://forms.gle/7jE9W5cfjowadk7C7</a:t>
            </a:r>
            <a:endParaRPr i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ee031c7e2_0_1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ee031c7e2_0_1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i="1" lang="en">
                <a:solidFill>
                  <a:schemeClr val="dk1"/>
                </a:solidFill>
              </a:rPr>
              <a:t>Add your questions here!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https://docs.google.com/spreadsheets/d/1ykYYJnWEXYqCsO5XlVv6IxtmvapTAtdMcjpdHKH3Xf0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90b2bc13d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90b2bc13d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90b2bc13d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90b2bc13d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90b2bc13d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90b2bc13d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90b2bc13d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90b2bc13d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Answer: </a:t>
            </a:r>
            <a:r>
              <a:rPr lang="en"/>
              <a:t>krw nhede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3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Blank">
  <p:cSld name="TITLE_AND_BOD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Frame">
  <p:cSld name="TITLE_AND_BODY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5"/>
          <p:cNvPicPr preferRelativeResize="0"/>
          <p:nvPr/>
        </p:nvPicPr>
        <p:blipFill rotWithShape="1">
          <a:blip r:embed="rId3">
            <a:alphaModFix/>
          </a:blip>
          <a:srcRect b="19849" l="3048" r="3719" t="15219"/>
          <a:stretch/>
        </p:blipFill>
        <p:spPr>
          <a:xfrm>
            <a:off x="7152175" y="4819704"/>
            <a:ext cx="1541199" cy="25388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352350" y="390450"/>
            <a:ext cx="8439300" cy="436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itle Card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62" name="Google Shape;6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65" y="1310001"/>
            <a:ext cx="1717224" cy="17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Agenda">
  <p:cSld name="CUSTOM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/>
        </p:nvSpPr>
        <p:spPr>
          <a:xfrm>
            <a:off x="552800" y="344402"/>
            <a:ext cx="8239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Agenda</a:t>
            </a:r>
            <a:endParaRPr b="1" sz="3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70" name="Google Shape;70;p17"/>
          <p:cNvGrpSpPr/>
          <p:nvPr/>
        </p:nvGrpSpPr>
        <p:grpSpPr>
          <a:xfrm rot="5400000">
            <a:off x="5719749" y="1629787"/>
            <a:ext cx="4964577" cy="1883925"/>
            <a:chOff x="4152224" y="1218499"/>
            <a:chExt cx="4964577" cy="1883925"/>
          </a:xfrm>
        </p:grpSpPr>
        <p:pic>
          <p:nvPicPr>
            <p:cNvPr id="71" name="Google Shape;71;p17"/>
            <p:cNvPicPr preferRelativeResize="0"/>
            <p:nvPr/>
          </p:nvPicPr>
          <p:blipFill rotWithShape="1">
            <a:blip r:embed="rId2">
              <a:alphaModFix/>
            </a:blip>
            <a:srcRect b="11994" l="14887" r="61868" t="21294"/>
            <a:stretch/>
          </p:blipFill>
          <p:spPr>
            <a:xfrm rot="-5400011">
              <a:off x="5710924" y="-340197"/>
              <a:ext cx="1668224" cy="478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7"/>
            <p:cNvPicPr preferRelativeResize="0"/>
            <p:nvPr/>
          </p:nvPicPr>
          <p:blipFill rotWithShape="1">
            <a:blip r:embed="rId3">
              <a:alphaModFix/>
            </a:blip>
            <a:srcRect b="34798" l="0" r="33244" t="0"/>
            <a:stretch/>
          </p:blipFill>
          <p:spPr>
            <a:xfrm rot="-5400000">
              <a:off x="7253138" y="1238761"/>
              <a:ext cx="1883925" cy="1843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" name="Google Shape;7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ext">
  <p:cSld name="CUSTOM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7" name="Google Shape;77;p18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0" name="Google Shape;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8"/>
          <p:cNvPicPr preferRelativeResize="0"/>
          <p:nvPr/>
        </p:nvPicPr>
        <p:blipFill rotWithShape="1">
          <a:blip r:embed="rId5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3" name="Google Shape;83;p18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Only">
  <p:cSld name="CUSTOM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6" name="Google Shape;86;p19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9"/>
          <p:cNvPicPr preferRelativeResize="0"/>
          <p:nvPr/>
        </p:nvPicPr>
        <p:blipFill rotWithShape="1">
          <a:blip r:embed="rId4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8" name="Google Shape;88;p19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9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Android">
  <p:cSld name="CUSTOM_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grpSp>
        <p:nvGrpSpPr>
          <p:cNvPr id="95" name="Google Shape;95;p20"/>
          <p:cNvGrpSpPr/>
          <p:nvPr/>
        </p:nvGrpSpPr>
        <p:grpSpPr>
          <a:xfrm>
            <a:off x="5709066" y="201260"/>
            <a:ext cx="2296623" cy="4424889"/>
            <a:chOff x="5598780" y="137712"/>
            <a:chExt cx="2577001" cy="4664652"/>
          </a:xfrm>
        </p:grpSpPr>
        <p:pic>
          <p:nvPicPr>
            <p:cNvPr id="96" name="Google Shape;96;p20"/>
            <p:cNvPicPr preferRelativeResize="0"/>
            <p:nvPr/>
          </p:nvPicPr>
          <p:blipFill rotWithShape="1">
            <a:blip r:embed="rId3">
              <a:alphaModFix/>
            </a:blip>
            <a:srcRect b="1604" l="0" r="0" t="1768"/>
            <a:stretch/>
          </p:blipFill>
          <p:spPr>
            <a:xfrm>
              <a:off x="5598780" y="137712"/>
              <a:ext cx="2577001" cy="466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20"/>
            <p:cNvSpPr/>
            <p:nvPr/>
          </p:nvSpPr>
          <p:spPr>
            <a:xfrm>
              <a:off x="5789881" y="461652"/>
              <a:ext cx="2204100" cy="391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0"/>
          <p:cNvSpPr/>
          <p:nvPr/>
        </p:nvSpPr>
        <p:spPr>
          <a:xfrm>
            <a:off x="6555438" y="4318850"/>
            <a:ext cx="603900" cy="222000"/>
          </a:xfrm>
          <a:prstGeom prst="rect">
            <a:avLst/>
          </a:prstGeom>
          <a:solidFill>
            <a:srgbClr val="15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iPhone">
  <p:cSld name="CUSTOM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5879375" y="347075"/>
            <a:ext cx="1956000" cy="4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4">
            <a:alphaModFix/>
          </a:blip>
          <a:srcRect b="3081" l="0" r="0" t="0"/>
          <a:stretch/>
        </p:blipFill>
        <p:spPr>
          <a:xfrm>
            <a:off x="5349374" y="226759"/>
            <a:ext cx="3016012" cy="437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Website">
  <p:cSld name="CUSTOM_3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b="30853" l="0" r="22540" t="0"/>
          <a:stretch/>
        </p:blipFill>
        <p:spPr>
          <a:xfrm>
            <a:off x="5860600" y="2508800"/>
            <a:ext cx="3283400" cy="26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6" name="Google Shape;116;p22"/>
          <p:cNvGrpSpPr/>
          <p:nvPr/>
        </p:nvGrpSpPr>
        <p:grpSpPr>
          <a:xfrm>
            <a:off x="4344100" y="398125"/>
            <a:ext cx="4546500" cy="4222800"/>
            <a:chOff x="4344100" y="398125"/>
            <a:chExt cx="4546500" cy="4222800"/>
          </a:xfrm>
        </p:grpSpPr>
        <p:sp>
          <p:nvSpPr>
            <p:cNvPr id="117" name="Google Shape;117;p22"/>
            <p:cNvSpPr/>
            <p:nvPr/>
          </p:nvSpPr>
          <p:spPr>
            <a:xfrm>
              <a:off x="4344100" y="398125"/>
              <a:ext cx="4546500" cy="4222800"/>
            </a:xfrm>
            <a:prstGeom prst="roundRect">
              <a:avLst>
                <a:gd fmla="val 322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" name="Google Shape;118;p22"/>
            <p:cNvGrpSpPr/>
            <p:nvPr/>
          </p:nvGrpSpPr>
          <p:grpSpPr>
            <a:xfrm>
              <a:off x="4445450" y="524200"/>
              <a:ext cx="399495" cy="101100"/>
              <a:chOff x="4445450" y="524200"/>
              <a:chExt cx="399495" cy="101100"/>
            </a:xfrm>
          </p:grpSpPr>
          <p:sp>
            <p:nvSpPr>
              <p:cNvPr id="119" name="Google Shape;119;p22"/>
              <p:cNvSpPr/>
              <p:nvPr/>
            </p:nvSpPr>
            <p:spPr>
              <a:xfrm>
                <a:off x="4445450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2"/>
              <p:cNvSpPr/>
              <p:nvPr/>
            </p:nvSpPr>
            <p:spPr>
              <a:xfrm>
                <a:off x="4594797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2"/>
              <p:cNvSpPr/>
              <p:nvPr/>
            </p:nvSpPr>
            <p:spPr>
              <a:xfrm>
                <a:off x="4744145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2" name="Google Shape;122;p22"/>
            <p:cNvSpPr/>
            <p:nvPr/>
          </p:nvSpPr>
          <p:spPr>
            <a:xfrm>
              <a:off x="4910625" y="448450"/>
              <a:ext cx="3835500" cy="252600"/>
            </a:xfrm>
            <a:prstGeom prst="roundRect">
              <a:avLst>
                <a:gd fmla="val 3409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Phone Placeholder">
  <p:cSld name="CUSTOM_3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Code Block">
  <p:cSld name="CUSTOM_7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4385200" y="481275"/>
            <a:ext cx="4308300" cy="41397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4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Icebreaker">
  <p:cSld name="CUSTOM_7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3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5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Icebreaker</a:t>
            </a:r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" name="Google Shape;146;p25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47" name="Google Shape;147;p25"/>
          <p:cNvPicPr preferRelativeResize="0"/>
          <p:nvPr/>
        </p:nvPicPr>
        <p:blipFill rotWithShape="1">
          <a:blip r:embed="rId5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Discussion Prompt">
  <p:cSld name="CUSTOM_6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/>
          </a:p>
        </p:txBody>
      </p:sp>
      <p:sp>
        <p:nvSpPr>
          <p:cNvPr id="156" name="Google Shape;156;p26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- Reflection Prompt">
  <p:cSld name="CUSTOM_6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 rotWithShape="1">
          <a:blip r:embed="rId2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62" name="Google Shape;16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Reflection</a:t>
            </a:r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27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- Try It">
  <p:cSld name="CUSTOM_6_2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45415" l="60224" r="12699" t="43298"/>
          <a:stretch/>
        </p:blipFill>
        <p:spPr>
          <a:xfrm>
            <a:off x="0" y="4131025"/>
            <a:ext cx="2061576" cy="10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Try It!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p28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Breakout Rooms">
  <p:cSld name="CUSTOM_6_2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 rotWithShape="1">
          <a:blip r:embed="rId2">
            <a:alphaModFix/>
          </a:blip>
          <a:srcRect b="0" l="25912" r="44506" t="78389"/>
          <a:stretch/>
        </p:blipFill>
        <p:spPr>
          <a:xfrm rot="10800000">
            <a:off x="1" y="4032002"/>
            <a:ext cx="1547899" cy="11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82" name="Google Shape;1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Breakout Rooms</a:t>
            </a:r>
            <a:endParaRPr/>
          </a:p>
        </p:txBody>
      </p:sp>
      <p:sp>
        <p:nvSpPr>
          <p:cNvPr id="185" name="Google Shape;185;p29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" name="Google Shape;186;p29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7" name="Google Shape;187;p29"/>
          <p:cNvSpPr/>
          <p:nvPr/>
        </p:nvSpPr>
        <p:spPr>
          <a:xfrm>
            <a:off x="7040775" y="1347600"/>
            <a:ext cx="1764000" cy="1755000"/>
          </a:xfrm>
          <a:prstGeom prst="roundRect">
            <a:avLst>
              <a:gd fmla="val 4613" name="adj"/>
            </a:avLst>
          </a:prstGeom>
          <a:solidFill>
            <a:srgbClr val="FFF6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Questions?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Post on Slack and tag: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29"/>
          <p:cNvSpPr txBox="1"/>
          <p:nvPr>
            <p:ph idx="3" type="subTitle"/>
          </p:nvPr>
        </p:nvSpPr>
        <p:spPr>
          <a:xfrm>
            <a:off x="7040775" y="2436050"/>
            <a:ext cx="17640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- CFU">
  <p:cSld name="CUSTOM_6_2_1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5400000">
            <a:off x="556661" y="3399336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94" name="Google Shape;19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30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Understanding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30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- CFU w/ Code">
  <p:cSld name="CUSTOM_6_2_1_1_1_3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-5400000">
            <a:off x="7383499" y="-567539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 rot="10800000">
            <a:off x="7020095" y="11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452400" y="1344125"/>
            <a:ext cx="3474000" cy="29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4118450" y="266700"/>
            <a:ext cx="4722300" cy="44595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>
            <p:ph idx="2" type="subTitle"/>
          </p:nvPr>
        </p:nvSpPr>
        <p:spPr>
          <a:xfrm>
            <a:off x="4256529" y="378199"/>
            <a:ext cx="4472100" cy="4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207" name="Google Shape;207;p31"/>
          <p:cNvSpPr txBox="1"/>
          <p:nvPr>
            <p:ph idx="3" type="subTitle"/>
          </p:nvPr>
        </p:nvSpPr>
        <p:spPr>
          <a:xfrm>
            <a:off x="153900" y="4514325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8" name="Google Shape;20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/>
        </p:nvSpPr>
        <p:spPr>
          <a:xfrm>
            <a:off x="1147375" y="322700"/>
            <a:ext cx="26532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Understanding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- Instructor Demo">
  <p:cSld name="CUSTOM_6_2_1_1_1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15" name="Google Shape;2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Instructor Demo</a:t>
            </a:r>
            <a:endParaRPr/>
          </a:p>
        </p:txBody>
      </p:sp>
      <p:sp>
        <p:nvSpPr>
          <p:cNvPr id="218" name="Google Shape;218;p32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32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- Exit Ticket">
  <p:cSld name="CUSTOM_6_2_1_1_1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3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25" name="Google Shape;22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33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Exit Ticket</a:t>
            </a:r>
            <a:endParaRPr/>
          </a:p>
        </p:txBody>
      </p:sp>
      <p:sp>
        <p:nvSpPr>
          <p:cNvPr id="228" name="Google Shape;228;p33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p33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Section Card">
  <p:cSld name="CUSTOM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231" name="Google Shape;23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 txBox="1"/>
          <p:nvPr>
            <p:ph type="title"/>
          </p:nvPr>
        </p:nvSpPr>
        <p:spPr>
          <a:xfrm>
            <a:off x="884825" y="2317200"/>
            <a:ext cx="3157800" cy="509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Mono"/>
              <a:buNone/>
              <a:defRPr sz="3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34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- Main Idea">
  <p:cSld name="CUSTOM_5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5"/>
          <p:cNvPicPr preferRelativeResize="0"/>
          <p:nvPr/>
        </p:nvPicPr>
        <p:blipFill rotWithShape="1">
          <a:blip r:embed="rId2">
            <a:alphaModFix/>
          </a:blip>
          <a:srcRect b="0" l="0" r="0" t="12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25" y="474201"/>
            <a:ext cx="3657599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/>
          <p:nvPr/>
        </p:nvSpPr>
        <p:spPr>
          <a:xfrm>
            <a:off x="914400" y="1656900"/>
            <a:ext cx="7315200" cy="1829700"/>
          </a:xfrm>
          <a:prstGeom prst="roundRect">
            <a:avLst>
              <a:gd fmla="val 1666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5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- Background Card">
  <p:cSld name="CUSTOM_5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6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5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58.png"/><Relationship Id="rId5" Type="http://schemas.openxmlformats.org/officeDocument/2006/relationships/image" Target="../media/image39.png"/><Relationship Id="rId6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58.png"/><Relationship Id="rId5" Type="http://schemas.openxmlformats.org/officeDocument/2006/relationships/image" Target="../media/image39.png"/><Relationship Id="rId6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Relationship Id="rId4" Type="http://schemas.openxmlformats.org/officeDocument/2006/relationships/image" Target="../media/image59.png"/><Relationship Id="rId5" Type="http://schemas.openxmlformats.org/officeDocument/2006/relationships/image" Target="../media/image49.png"/><Relationship Id="rId6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Relationship Id="rId4" Type="http://schemas.openxmlformats.org/officeDocument/2006/relationships/image" Target="../media/image59.png"/><Relationship Id="rId5" Type="http://schemas.openxmlformats.org/officeDocument/2006/relationships/image" Target="../media/image49.png"/><Relationship Id="rId6" Type="http://schemas.openxmlformats.org/officeDocument/2006/relationships/image" Target="../media/image5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59.png"/><Relationship Id="rId5" Type="http://schemas.openxmlformats.org/officeDocument/2006/relationships/image" Target="../media/image49.png"/><Relationship Id="rId6" Type="http://schemas.openxmlformats.org/officeDocument/2006/relationships/image" Target="../media/image55.png"/><Relationship Id="rId7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Relationship Id="rId5" Type="http://schemas.openxmlformats.org/officeDocument/2006/relationships/image" Target="../media/image41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50"/>
              <a:t>Encryption</a:t>
            </a:r>
            <a:endParaRPr sz="4250"/>
          </a:p>
        </p:txBody>
      </p:sp>
      <p:sp>
        <p:nvSpPr>
          <p:cNvPr id="246" name="Google Shape;246;p37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CYB101</a:t>
            </a:r>
            <a:endParaRPr/>
          </a:p>
        </p:txBody>
      </p:sp>
      <p:sp>
        <p:nvSpPr>
          <p:cNvPr id="247" name="Google Shape;247;p37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6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Encrypt text by </a:t>
            </a:r>
            <a:r>
              <a:rPr b="1" lang="en"/>
              <a:t>moving pieces</a:t>
            </a:r>
            <a:r>
              <a:rPr lang="en"/>
              <a:t> of the message </a:t>
            </a:r>
            <a:r>
              <a:rPr b="1" lang="en"/>
              <a:t>around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Think: </a:t>
            </a:r>
            <a:r>
              <a:rPr b="1" lang="en"/>
              <a:t>anagrams</a:t>
            </a:r>
            <a:endParaRPr b="1"/>
          </a:p>
        </p:txBody>
      </p:sp>
      <p:sp>
        <p:nvSpPr>
          <p:cNvPr id="327" name="Google Shape;327;p4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Transposition Ciphers</a:t>
            </a:r>
            <a:endParaRPr/>
          </a:p>
        </p:txBody>
      </p:sp>
      <p:pic>
        <p:nvPicPr>
          <p:cNvPr id="328" name="Google Shape;3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849" y="2013557"/>
            <a:ext cx="5900125" cy="273301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6"/>
          <p:cNvSpPr txBox="1"/>
          <p:nvPr/>
        </p:nvSpPr>
        <p:spPr>
          <a:xfrm>
            <a:off x="929038" y="2328538"/>
            <a:ext cx="12798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Plain Text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0" name="Google Shape;330;p46"/>
          <p:cNvSpPr txBox="1"/>
          <p:nvPr/>
        </p:nvSpPr>
        <p:spPr>
          <a:xfrm>
            <a:off x="929038" y="3996913"/>
            <a:ext cx="12798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Cipher Text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Ancient Transposition Cipher: Scytale</a:t>
            </a:r>
            <a:endParaRPr/>
          </a:p>
        </p:txBody>
      </p:sp>
      <p:sp>
        <p:nvSpPr>
          <p:cNvPr id="336" name="Google Shape;336;p4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513" y="2498853"/>
            <a:ext cx="5004975" cy="20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7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Parchment was wrapped around a cylinder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Message made no sense when unwrapped and read downwards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48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Modern methods make substitution and transposition ciphers obsolete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Still helpful for understanding how data is encrypted</a:t>
            </a:r>
            <a:endParaRPr/>
          </a:p>
        </p:txBody>
      </p:sp>
      <p:sp>
        <p:nvSpPr>
          <p:cNvPr id="345" name="Google Shape;345;p4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ciphers are useless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/>
          <p:nvPr>
            <p:ph type="title"/>
          </p:nvPr>
        </p:nvSpPr>
        <p:spPr>
          <a:xfrm>
            <a:off x="254025" y="167733"/>
            <a:ext cx="82392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you know plaintext passwords are inexcusable</a:t>
            </a:r>
            <a:r>
              <a:rPr lang="en"/>
              <a:t>...</a:t>
            </a:r>
            <a:endParaRPr/>
          </a:p>
        </p:txBody>
      </p:sp>
      <p:sp>
        <p:nvSpPr>
          <p:cNvPr id="351" name="Google Shape;351;p4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49"/>
          <p:cNvPicPr preferRelativeResize="0"/>
          <p:nvPr/>
        </p:nvPicPr>
        <p:blipFill rotWithShape="1">
          <a:blip r:embed="rId3">
            <a:alphaModFix/>
          </a:blip>
          <a:srcRect b="63098" l="0" r="0" t="0"/>
          <a:stretch/>
        </p:blipFill>
        <p:spPr>
          <a:xfrm>
            <a:off x="207638" y="1155882"/>
            <a:ext cx="7233851" cy="1366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3" name="Google Shape;353;p49"/>
          <p:cNvPicPr preferRelativeResize="0"/>
          <p:nvPr/>
        </p:nvPicPr>
        <p:blipFill rotWithShape="1">
          <a:blip r:embed="rId4">
            <a:alphaModFix/>
          </a:blip>
          <a:srcRect b="0" l="3628" r="3096" t="0"/>
          <a:stretch/>
        </p:blipFill>
        <p:spPr>
          <a:xfrm>
            <a:off x="3836463" y="1965869"/>
            <a:ext cx="5099901" cy="178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4" name="Google Shape;35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413" y="3200467"/>
            <a:ext cx="5656926" cy="1594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50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</a:t>
            </a:r>
            <a:endParaRPr/>
          </a:p>
        </p:txBody>
      </p:sp>
      <p:sp>
        <p:nvSpPr>
          <p:cNvPr id="361" name="Google Shape;361;p50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Transforming a given string of characters into another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Involves performing a non-reversible algorithm on data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Results in a fixed-length output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Extremely computationally complex to brute force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Deterministic: same message results in same hash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51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 Algorithms</a:t>
            </a:r>
            <a:endParaRPr/>
          </a:p>
        </p:txBody>
      </p:sp>
      <p:sp>
        <p:nvSpPr>
          <p:cNvPr id="368" name="Google Shape;368;p51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Many in common use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MD5, SHA-1, SHA-2, NTLM, LANMAN</a:t>
            </a:r>
            <a:endParaRPr/>
          </a:p>
        </p:txBody>
      </p:sp>
      <p:pic>
        <p:nvPicPr>
          <p:cNvPr id="369" name="Google Shape;369;p51"/>
          <p:cNvPicPr preferRelativeResize="0"/>
          <p:nvPr/>
        </p:nvPicPr>
        <p:blipFill rotWithShape="1">
          <a:blip r:embed="rId3">
            <a:alphaModFix/>
          </a:blip>
          <a:srcRect b="33230" l="0" r="0" t="0"/>
          <a:stretch/>
        </p:blipFill>
        <p:spPr>
          <a:xfrm>
            <a:off x="575438" y="2284900"/>
            <a:ext cx="7993125" cy="19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Hashing Works: Account Creation</a:t>
            </a:r>
            <a:endParaRPr/>
          </a:p>
        </p:txBody>
      </p:sp>
      <p:sp>
        <p:nvSpPr>
          <p:cNvPr id="375" name="Google Shape;375;p5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6" name="Google Shape;3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075" y="1313888"/>
            <a:ext cx="905025" cy="9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2"/>
          <p:cNvSpPr txBox="1"/>
          <p:nvPr/>
        </p:nvSpPr>
        <p:spPr>
          <a:xfrm>
            <a:off x="722059" y="2371313"/>
            <a:ext cx="1895100" cy="11640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User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enters password in plain text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8" name="Google Shape;378;p52"/>
          <p:cNvSpPr txBox="1"/>
          <p:nvPr/>
        </p:nvSpPr>
        <p:spPr>
          <a:xfrm>
            <a:off x="3580146" y="2371313"/>
            <a:ext cx="1895100" cy="11640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Platform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uses an algorithm to create hash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9" name="Google Shape;379;p52"/>
          <p:cNvPicPr preferRelativeResize="0"/>
          <p:nvPr/>
        </p:nvPicPr>
        <p:blipFill rotWithShape="1">
          <a:blip r:embed="rId4">
            <a:alphaModFix/>
          </a:blip>
          <a:srcRect b="42996" l="18023" r="12120" t="23088"/>
          <a:stretch/>
        </p:blipFill>
        <p:spPr>
          <a:xfrm>
            <a:off x="2693305" y="2756513"/>
            <a:ext cx="81070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2"/>
          <p:cNvSpPr txBox="1"/>
          <p:nvPr/>
        </p:nvSpPr>
        <p:spPr>
          <a:xfrm>
            <a:off x="6438246" y="2371313"/>
            <a:ext cx="1895100" cy="11640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Platform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stores only the hash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1" name="Google Shape;381;p52"/>
          <p:cNvPicPr preferRelativeResize="0"/>
          <p:nvPr/>
        </p:nvPicPr>
        <p:blipFill rotWithShape="1">
          <a:blip r:embed="rId4">
            <a:alphaModFix/>
          </a:blip>
          <a:srcRect b="42996" l="18023" r="12120" t="23088"/>
          <a:stretch/>
        </p:blipFill>
        <p:spPr>
          <a:xfrm>
            <a:off x="5551405" y="2756513"/>
            <a:ext cx="81070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2"/>
          <p:cNvSpPr txBox="1"/>
          <p:nvPr/>
        </p:nvSpPr>
        <p:spPr>
          <a:xfrm>
            <a:off x="551501" y="3951400"/>
            <a:ext cx="2236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SPICY-p3pp3r$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3" name="Google Shape;383;p52"/>
          <p:cNvSpPr txBox="1"/>
          <p:nvPr/>
        </p:nvSpPr>
        <p:spPr>
          <a:xfrm>
            <a:off x="3409601" y="3951400"/>
            <a:ext cx="2236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SHA-1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(example)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p52"/>
          <p:cNvSpPr txBox="1"/>
          <p:nvPr/>
        </p:nvSpPr>
        <p:spPr>
          <a:xfrm>
            <a:off x="6267700" y="3758650"/>
            <a:ext cx="22362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75c0e6dd7f2bc49889eea8736b866590d1046573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5" name="Google Shape;38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9488" y="1313900"/>
            <a:ext cx="905025" cy="9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3288" y="1313900"/>
            <a:ext cx="905025" cy="9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Hashing Works: Login</a:t>
            </a:r>
            <a:endParaRPr/>
          </a:p>
        </p:txBody>
      </p:sp>
      <p:sp>
        <p:nvSpPr>
          <p:cNvPr id="392" name="Google Shape;392;p5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3" name="Google Shape;3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075" y="1313888"/>
            <a:ext cx="905025" cy="9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3"/>
          <p:cNvSpPr txBox="1"/>
          <p:nvPr/>
        </p:nvSpPr>
        <p:spPr>
          <a:xfrm>
            <a:off x="722059" y="2371313"/>
            <a:ext cx="1895100" cy="11640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User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enters password in plain text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5" name="Google Shape;395;p53"/>
          <p:cNvSpPr txBox="1"/>
          <p:nvPr/>
        </p:nvSpPr>
        <p:spPr>
          <a:xfrm>
            <a:off x="3580146" y="2371313"/>
            <a:ext cx="1895100" cy="11640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Platform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uses an algorithm to create hash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6" name="Google Shape;396;p53"/>
          <p:cNvPicPr preferRelativeResize="0"/>
          <p:nvPr/>
        </p:nvPicPr>
        <p:blipFill rotWithShape="1">
          <a:blip r:embed="rId4">
            <a:alphaModFix/>
          </a:blip>
          <a:srcRect b="42996" l="18023" r="12120" t="23088"/>
          <a:stretch/>
        </p:blipFill>
        <p:spPr>
          <a:xfrm>
            <a:off x="2693305" y="2756513"/>
            <a:ext cx="81070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3"/>
          <p:cNvSpPr txBox="1"/>
          <p:nvPr/>
        </p:nvSpPr>
        <p:spPr>
          <a:xfrm>
            <a:off x="6438246" y="2371313"/>
            <a:ext cx="1895100" cy="11640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Platform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checks new hash against stored hash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8" name="Google Shape;398;p53"/>
          <p:cNvPicPr preferRelativeResize="0"/>
          <p:nvPr/>
        </p:nvPicPr>
        <p:blipFill rotWithShape="1">
          <a:blip r:embed="rId4">
            <a:alphaModFix/>
          </a:blip>
          <a:srcRect b="42996" l="18023" r="12120" t="23088"/>
          <a:stretch/>
        </p:blipFill>
        <p:spPr>
          <a:xfrm>
            <a:off x="5551405" y="2756513"/>
            <a:ext cx="81070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3"/>
          <p:cNvSpPr txBox="1"/>
          <p:nvPr/>
        </p:nvSpPr>
        <p:spPr>
          <a:xfrm>
            <a:off x="551501" y="3951400"/>
            <a:ext cx="2236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SPICY-p3pp3r$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0" name="Google Shape;400;p53"/>
          <p:cNvSpPr txBox="1"/>
          <p:nvPr/>
        </p:nvSpPr>
        <p:spPr>
          <a:xfrm>
            <a:off x="3409601" y="3951400"/>
            <a:ext cx="2236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SHA-1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(example)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1" name="Google Shape;401;p53"/>
          <p:cNvSpPr txBox="1"/>
          <p:nvPr/>
        </p:nvSpPr>
        <p:spPr>
          <a:xfrm>
            <a:off x="6267700" y="3758650"/>
            <a:ext cx="22362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75c0e6dd7f2bc49889eea8736b866590d1046573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2" name="Google Shape;40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9488" y="1313900"/>
            <a:ext cx="905025" cy="9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3288" y="1313900"/>
            <a:ext cx="905025" cy="9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3"/>
          <p:cNvSpPr/>
          <p:nvPr/>
        </p:nvSpPr>
        <p:spPr>
          <a:xfrm>
            <a:off x="261750" y="1219075"/>
            <a:ext cx="6091800" cy="3551400"/>
          </a:xfrm>
          <a:prstGeom prst="rect">
            <a:avLst/>
          </a:prstGeom>
          <a:solidFill>
            <a:srgbClr val="FFFFFF">
              <a:alpha val="3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 txBox="1"/>
          <p:nvPr>
            <p:ph type="title"/>
          </p:nvPr>
        </p:nvSpPr>
        <p:spPr>
          <a:xfrm>
            <a:off x="884825" y="2317200"/>
            <a:ext cx="37155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Encryption</a:t>
            </a:r>
            <a:endParaRPr/>
          </a:p>
        </p:txBody>
      </p:sp>
      <p:sp>
        <p:nvSpPr>
          <p:cNvPr id="410" name="Google Shape;410;p54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r>
              <a:rPr lang="en"/>
              <a:t> minutes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Keys</a:t>
            </a:r>
            <a:endParaRPr/>
          </a:p>
        </p:txBody>
      </p:sp>
      <p:sp>
        <p:nvSpPr>
          <p:cNvPr id="416" name="Google Shape;416;p55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A</a:t>
            </a:r>
            <a:r>
              <a:rPr lang="en"/>
              <a:t> random string of bits generated specifically to scramble and unscramble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Designed to be unique and unpredictable</a:t>
            </a:r>
            <a:endParaRPr/>
          </a:p>
        </p:txBody>
      </p:sp>
      <p:sp>
        <p:nvSpPr>
          <p:cNvPr id="417" name="Google Shape;417;p5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3" name="Google Shape;253;p38"/>
          <p:cNvCxnSpPr>
            <a:endCxn id="254" idx="1"/>
          </p:cNvCxnSpPr>
          <p:nvPr/>
        </p:nvCxnSpPr>
        <p:spPr>
          <a:xfrm flipH="1" rot="-5400000">
            <a:off x="1183550" y="3775663"/>
            <a:ext cx="563400" cy="318600"/>
          </a:xfrm>
          <a:prstGeom prst="bentConnector2">
            <a:avLst/>
          </a:prstGeom>
          <a:noFill/>
          <a:ln cap="flat" cmpd="sng" w="19050">
            <a:solidFill>
              <a:srgbClr val="1B1C5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38"/>
          <p:cNvSpPr/>
          <p:nvPr/>
        </p:nvSpPr>
        <p:spPr>
          <a:xfrm>
            <a:off x="1093063" y="3407709"/>
            <a:ext cx="414900" cy="411900"/>
          </a:xfrm>
          <a:prstGeom prst="ellipse">
            <a:avLst/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8"/>
          <p:cNvSpPr txBox="1"/>
          <p:nvPr/>
        </p:nvSpPr>
        <p:spPr>
          <a:xfrm>
            <a:off x="1080175" y="3411096"/>
            <a:ext cx="6945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AutoNum type="arabicPeriod" startAt="3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Answer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question below in the chat: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57" name="Google Shape;257;p38"/>
          <p:cNvCxnSpPr>
            <a:endCxn id="258" idx="1"/>
          </p:cNvCxnSpPr>
          <p:nvPr/>
        </p:nvCxnSpPr>
        <p:spPr>
          <a:xfrm flipH="1" rot="-5400000">
            <a:off x="1247450" y="2514250"/>
            <a:ext cx="428100" cy="326100"/>
          </a:xfrm>
          <a:prstGeom prst="bentConnector2">
            <a:avLst/>
          </a:prstGeom>
          <a:noFill/>
          <a:ln cap="flat" cmpd="sng" w="19050">
            <a:solidFill>
              <a:srgbClr val="1B1C5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8"/>
          <p:cNvSpPr/>
          <p:nvPr/>
        </p:nvSpPr>
        <p:spPr>
          <a:xfrm>
            <a:off x="1100100" y="2212607"/>
            <a:ext cx="414900" cy="411900"/>
          </a:xfrm>
          <a:prstGeom prst="ellipse">
            <a:avLst/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8"/>
          <p:cNvSpPr txBox="1"/>
          <p:nvPr/>
        </p:nvSpPr>
        <p:spPr>
          <a:xfrm>
            <a:off x="1080163" y="2183813"/>
            <a:ext cx="6945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AutoNum type="arabicPeriod" startAt="2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Rename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yourself with your pod number and full name: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1" name="Google Shape;261;p38"/>
          <p:cNvSpPr/>
          <p:nvPr/>
        </p:nvSpPr>
        <p:spPr>
          <a:xfrm>
            <a:off x="1100111" y="1469611"/>
            <a:ext cx="414900" cy="411900"/>
          </a:xfrm>
          <a:prstGeom prst="ellipse">
            <a:avLst/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8"/>
          <p:cNvSpPr txBox="1"/>
          <p:nvPr/>
        </p:nvSpPr>
        <p:spPr>
          <a:xfrm>
            <a:off x="1080163" y="1322013"/>
            <a:ext cx="69450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AutoNum type="arabicPeriod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Turn on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your camera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" name="Google Shape;258;p38"/>
          <p:cNvSpPr/>
          <p:nvPr/>
        </p:nvSpPr>
        <p:spPr>
          <a:xfrm>
            <a:off x="1624550" y="2677300"/>
            <a:ext cx="6393600" cy="428100"/>
          </a:xfrm>
          <a:prstGeom prst="roundRect">
            <a:avLst>
              <a:gd fmla="val 1701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6 - Montero Hill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p38"/>
          <p:cNvSpPr/>
          <p:nvPr/>
        </p:nvSpPr>
        <p:spPr>
          <a:xfrm>
            <a:off x="1624550" y="3819613"/>
            <a:ext cx="6393600" cy="794100"/>
          </a:xfrm>
          <a:prstGeom prst="roundRect">
            <a:avLst>
              <a:gd fmla="val 8330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What piece of tech do you wish you could instantly invent?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458100" y="529788"/>
            <a:ext cx="8227800" cy="753900"/>
          </a:xfrm>
          <a:prstGeom prst="roundRect">
            <a:avLst>
              <a:gd fmla="val 14982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Welcome to Unit 2: Encryption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Symmetric-Key Algorithms</a:t>
            </a:r>
            <a:endParaRPr/>
          </a:p>
        </p:txBody>
      </p:sp>
      <p:sp>
        <p:nvSpPr>
          <p:cNvPr id="423" name="Google Shape;423;p56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one key is used to both encrypt and decrypt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the key to be exchanged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Sometimes called “secret” encryption </a:t>
            </a:r>
            <a:r>
              <a:rPr lang="en"/>
              <a:t>key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If the key was public, data could be decrypted by anyone</a:t>
            </a:r>
            <a:endParaRPr/>
          </a:p>
        </p:txBody>
      </p:sp>
      <p:sp>
        <p:nvSpPr>
          <p:cNvPr id="424" name="Google Shape;424;p5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113" y="2075763"/>
            <a:ext cx="1564375" cy="15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813" y="2075751"/>
            <a:ext cx="1564375" cy="15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1" y="2075763"/>
            <a:ext cx="1564375" cy="15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Symmetric-Key Algorithms Visualized</a:t>
            </a:r>
            <a:endParaRPr/>
          </a:p>
        </p:txBody>
      </p:sp>
      <p:sp>
        <p:nvSpPr>
          <p:cNvPr id="433" name="Google Shape;433;p5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" name="Google Shape;434;p57"/>
          <p:cNvSpPr txBox="1"/>
          <p:nvPr/>
        </p:nvSpPr>
        <p:spPr>
          <a:xfrm>
            <a:off x="790888" y="1503363"/>
            <a:ext cx="1887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Original message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5" name="Google Shape;43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6863" y="3981875"/>
            <a:ext cx="357925" cy="3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7"/>
          <p:cNvSpPr txBox="1"/>
          <p:nvPr/>
        </p:nvSpPr>
        <p:spPr>
          <a:xfrm>
            <a:off x="6465500" y="1503363"/>
            <a:ext cx="1887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Original message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7" name="Google Shape;43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3291" y="2822745"/>
            <a:ext cx="424225" cy="4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7"/>
          <p:cNvSpPr/>
          <p:nvPr/>
        </p:nvSpPr>
        <p:spPr>
          <a:xfrm>
            <a:off x="3070100" y="2771538"/>
            <a:ext cx="166500" cy="172800"/>
          </a:xfrm>
          <a:prstGeom prst="roundRect">
            <a:avLst>
              <a:gd fmla="val 16667" name="adj"/>
            </a:avLst>
          </a:prstGeom>
          <a:solidFill>
            <a:srgbClr val="FE3C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7"/>
          <p:cNvSpPr/>
          <p:nvPr/>
        </p:nvSpPr>
        <p:spPr>
          <a:xfrm>
            <a:off x="5907388" y="2771550"/>
            <a:ext cx="166500" cy="172800"/>
          </a:xfrm>
          <a:prstGeom prst="roundRect">
            <a:avLst>
              <a:gd fmla="val 16667" name="adj"/>
            </a:avLst>
          </a:prstGeom>
          <a:solidFill>
            <a:srgbClr val="FE3C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0" name="Google Shape;440;p57"/>
          <p:cNvCxnSpPr>
            <a:stCxn id="431" idx="3"/>
            <a:endCxn id="438" idx="1"/>
          </p:cNvCxnSpPr>
          <p:nvPr/>
        </p:nvCxnSpPr>
        <p:spPr>
          <a:xfrm>
            <a:off x="2516876" y="2857951"/>
            <a:ext cx="553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57"/>
          <p:cNvCxnSpPr>
            <a:stCxn id="438" idx="3"/>
            <a:endCxn id="430" idx="1"/>
          </p:cNvCxnSpPr>
          <p:nvPr/>
        </p:nvCxnSpPr>
        <p:spPr>
          <a:xfrm>
            <a:off x="3236600" y="2857938"/>
            <a:ext cx="553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57"/>
          <p:cNvCxnSpPr>
            <a:stCxn id="430" idx="3"/>
            <a:endCxn id="439" idx="1"/>
          </p:cNvCxnSpPr>
          <p:nvPr/>
        </p:nvCxnSpPr>
        <p:spPr>
          <a:xfrm>
            <a:off x="5354189" y="2857939"/>
            <a:ext cx="553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57"/>
          <p:cNvCxnSpPr>
            <a:stCxn id="439" idx="3"/>
            <a:endCxn id="429" idx="1"/>
          </p:cNvCxnSpPr>
          <p:nvPr/>
        </p:nvCxnSpPr>
        <p:spPr>
          <a:xfrm>
            <a:off x="6073888" y="2857950"/>
            <a:ext cx="553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57"/>
          <p:cNvSpPr txBox="1"/>
          <p:nvPr/>
        </p:nvSpPr>
        <p:spPr>
          <a:xfrm>
            <a:off x="3628188" y="1503363"/>
            <a:ext cx="1887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Encrypted message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5" name="Google Shape;445;p57"/>
          <p:cNvCxnSpPr>
            <a:stCxn id="438" idx="2"/>
          </p:cNvCxnSpPr>
          <p:nvPr/>
        </p:nvCxnSpPr>
        <p:spPr>
          <a:xfrm>
            <a:off x="3153350" y="2944338"/>
            <a:ext cx="600" cy="930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57"/>
          <p:cNvSpPr txBox="1"/>
          <p:nvPr/>
        </p:nvSpPr>
        <p:spPr>
          <a:xfrm>
            <a:off x="2271950" y="3874663"/>
            <a:ext cx="1762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Key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7" name="Google Shape;44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4163" y="3981875"/>
            <a:ext cx="357925" cy="35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57"/>
          <p:cNvCxnSpPr/>
          <p:nvPr/>
        </p:nvCxnSpPr>
        <p:spPr>
          <a:xfrm>
            <a:off x="5990650" y="2944338"/>
            <a:ext cx="600" cy="930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Google Shape;449;p57"/>
          <p:cNvSpPr txBox="1"/>
          <p:nvPr/>
        </p:nvSpPr>
        <p:spPr>
          <a:xfrm>
            <a:off x="5109250" y="3874663"/>
            <a:ext cx="1762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Key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113" y="2075763"/>
            <a:ext cx="1564375" cy="15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813" y="2075751"/>
            <a:ext cx="1564375" cy="15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1" y="2075763"/>
            <a:ext cx="1564375" cy="15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Symmetric Key Algorithms Visualized</a:t>
            </a:r>
            <a:endParaRPr/>
          </a:p>
        </p:txBody>
      </p:sp>
      <p:sp>
        <p:nvSpPr>
          <p:cNvPr id="458" name="Google Shape;458;p5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58"/>
          <p:cNvSpPr txBox="1"/>
          <p:nvPr/>
        </p:nvSpPr>
        <p:spPr>
          <a:xfrm>
            <a:off x="790888" y="1503363"/>
            <a:ext cx="1887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Original message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0" name="Google Shape;46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6863" y="3981875"/>
            <a:ext cx="357925" cy="3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8"/>
          <p:cNvSpPr txBox="1"/>
          <p:nvPr/>
        </p:nvSpPr>
        <p:spPr>
          <a:xfrm>
            <a:off x="6465500" y="1503363"/>
            <a:ext cx="1887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Original message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2" name="Google Shape;46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3291" y="2822745"/>
            <a:ext cx="424225" cy="4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8"/>
          <p:cNvSpPr/>
          <p:nvPr/>
        </p:nvSpPr>
        <p:spPr>
          <a:xfrm>
            <a:off x="3070100" y="2771538"/>
            <a:ext cx="166500" cy="172800"/>
          </a:xfrm>
          <a:prstGeom prst="roundRect">
            <a:avLst>
              <a:gd fmla="val 16667" name="adj"/>
            </a:avLst>
          </a:prstGeom>
          <a:solidFill>
            <a:srgbClr val="FE3C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8"/>
          <p:cNvSpPr/>
          <p:nvPr/>
        </p:nvSpPr>
        <p:spPr>
          <a:xfrm>
            <a:off x="5907388" y="2771550"/>
            <a:ext cx="166500" cy="172800"/>
          </a:xfrm>
          <a:prstGeom prst="roundRect">
            <a:avLst>
              <a:gd fmla="val 16667" name="adj"/>
            </a:avLst>
          </a:prstGeom>
          <a:solidFill>
            <a:srgbClr val="FE3C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5" name="Google Shape;465;p58"/>
          <p:cNvCxnSpPr>
            <a:stCxn id="456" idx="3"/>
            <a:endCxn id="463" idx="1"/>
          </p:cNvCxnSpPr>
          <p:nvPr/>
        </p:nvCxnSpPr>
        <p:spPr>
          <a:xfrm>
            <a:off x="2516876" y="2857951"/>
            <a:ext cx="553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8"/>
          <p:cNvCxnSpPr>
            <a:stCxn id="463" idx="3"/>
            <a:endCxn id="455" idx="1"/>
          </p:cNvCxnSpPr>
          <p:nvPr/>
        </p:nvCxnSpPr>
        <p:spPr>
          <a:xfrm>
            <a:off x="3236600" y="2857938"/>
            <a:ext cx="553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58"/>
          <p:cNvCxnSpPr>
            <a:stCxn id="455" idx="3"/>
            <a:endCxn id="464" idx="1"/>
          </p:cNvCxnSpPr>
          <p:nvPr/>
        </p:nvCxnSpPr>
        <p:spPr>
          <a:xfrm>
            <a:off x="5354189" y="2857939"/>
            <a:ext cx="553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58"/>
          <p:cNvCxnSpPr>
            <a:stCxn id="464" idx="3"/>
            <a:endCxn id="454" idx="1"/>
          </p:cNvCxnSpPr>
          <p:nvPr/>
        </p:nvCxnSpPr>
        <p:spPr>
          <a:xfrm>
            <a:off x="6073888" y="2857950"/>
            <a:ext cx="553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58"/>
          <p:cNvSpPr txBox="1"/>
          <p:nvPr/>
        </p:nvSpPr>
        <p:spPr>
          <a:xfrm>
            <a:off x="3628188" y="1503363"/>
            <a:ext cx="1887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Encrypted message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70" name="Google Shape;470;p58"/>
          <p:cNvCxnSpPr>
            <a:stCxn id="463" idx="2"/>
          </p:cNvCxnSpPr>
          <p:nvPr/>
        </p:nvCxnSpPr>
        <p:spPr>
          <a:xfrm>
            <a:off x="3153350" y="2944338"/>
            <a:ext cx="600" cy="930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58"/>
          <p:cNvSpPr txBox="1"/>
          <p:nvPr/>
        </p:nvSpPr>
        <p:spPr>
          <a:xfrm>
            <a:off x="2271950" y="3874663"/>
            <a:ext cx="1762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Key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2" name="Google Shape;47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4163" y="3981875"/>
            <a:ext cx="357925" cy="35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58"/>
          <p:cNvCxnSpPr/>
          <p:nvPr/>
        </p:nvCxnSpPr>
        <p:spPr>
          <a:xfrm>
            <a:off x="5990650" y="2944338"/>
            <a:ext cx="600" cy="930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58"/>
          <p:cNvSpPr txBox="1"/>
          <p:nvPr/>
        </p:nvSpPr>
        <p:spPr>
          <a:xfrm>
            <a:off x="5109250" y="3874663"/>
            <a:ext cx="1762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Key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5" name="Google Shape;475;p58"/>
          <p:cNvSpPr/>
          <p:nvPr/>
        </p:nvSpPr>
        <p:spPr>
          <a:xfrm>
            <a:off x="850450" y="1340650"/>
            <a:ext cx="7467600" cy="2534100"/>
          </a:xfrm>
          <a:prstGeom prst="rect">
            <a:avLst/>
          </a:prstGeom>
          <a:solidFill>
            <a:srgbClr val="FFFFFF">
              <a:alpha val="5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8"/>
          <p:cNvSpPr/>
          <p:nvPr/>
        </p:nvSpPr>
        <p:spPr>
          <a:xfrm>
            <a:off x="3083250" y="4508100"/>
            <a:ext cx="2977500" cy="518400"/>
          </a:xfrm>
          <a:prstGeom prst="roundRect">
            <a:avLst>
              <a:gd fmla="val 16667" name="adj"/>
            </a:avLst>
          </a:prstGeom>
          <a:solidFill>
            <a:srgbClr val="FFF6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Identical key used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9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r>
              <a:rPr lang="en"/>
              <a:t>ymmetric-Key Algorithms</a:t>
            </a:r>
            <a:endParaRPr/>
          </a:p>
        </p:txBody>
      </p:sp>
      <p:sp>
        <p:nvSpPr>
          <p:cNvPr id="482" name="Google Shape;482;p59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Often called </a:t>
            </a:r>
            <a:r>
              <a:rPr b="1" lang="en"/>
              <a:t>public-key encryption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Pairs </a:t>
            </a:r>
            <a:r>
              <a:rPr lang="en"/>
              <a:t>of </a:t>
            </a:r>
            <a:r>
              <a:rPr b="1" lang="en"/>
              <a:t>related keys</a:t>
            </a:r>
            <a:r>
              <a:rPr lang="en"/>
              <a:t> are used to </a:t>
            </a:r>
            <a:r>
              <a:rPr b="1" lang="en"/>
              <a:t>encrypt </a:t>
            </a:r>
            <a:r>
              <a:rPr lang="en"/>
              <a:t>and </a:t>
            </a:r>
            <a:r>
              <a:rPr b="1" lang="en"/>
              <a:t>decrypt </a:t>
            </a:r>
            <a:r>
              <a:rPr lang="en"/>
              <a:t>data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One </a:t>
            </a:r>
            <a:r>
              <a:rPr b="1" lang="en"/>
              <a:t>private,</a:t>
            </a:r>
            <a:r>
              <a:rPr lang="en"/>
              <a:t> one </a:t>
            </a:r>
            <a:r>
              <a:rPr b="1" lang="en"/>
              <a:t>public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Cannot calculate</a:t>
            </a:r>
            <a:r>
              <a:rPr lang="en"/>
              <a:t> private key from public key</a:t>
            </a:r>
            <a:endParaRPr b="1"/>
          </a:p>
        </p:txBody>
      </p:sp>
      <p:sp>
        <p:nvSpPr>
          <p:cNvPr id="483" name="Google Shape;483;p5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and Private Keys</a:t>
            </a:r>
            <a:endParaRPr/>
          </a:p>
        </p:txBody>
      </p:sp>
      <p:sp>
        <p:nvSpPr>
          <p:cNvPr id="489" name="Google Shape;489;p60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Public </a:t>
            </a:r>
            <a:r>
              <a:rPr lang="en"/>
              <a:t>key is </a:t>
            </a:r>
            <a:r>
              <a:rPr b="1" lang="en"/>
              <a:t>known to all,</a:t>
            </a:r>
            <a:r>
              <a:rPr lang="en"/>
              <a:t> used to send messages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Private key</a:t>
            </a:r>
            <a:r>
              <a:rPr lang="en"/>
              <a:t> is only known by the receiver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a </a:t>
            </a:r>
            <a:r>
              <a:rPr b="1" lang="en"/>
              <a:t>journalist </a:t>
            </a:r>
            <a:r>
              <a:rPr lang="en"/>
              <a:t>receiving secret messages from </a:t>
            </a:r>
            <a:r>
              <a:rPr b="1" lang="en"/>
              <a:t>sources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Public </a:t>
            </a:r>
            <a:r>
              <a:rPr lang="en"/>
              <a:t>key </a:t>
            </a:r>
            <a:r>
              <a:rPr lang="en"/>
              <a:t>allows </a:t>
            </a:r>
            <a:r>
              <a:rPr b="1" lang="en"/>
              <a:t>anyone </a:t>
            </a:r>
            <a:r>
              <a:rPr lang="en"/>
              <a:t>to </a:t>
            </a:r>
            <a:r>
              <a:rPr b="1" lang="en"/>
              <a:t>send </a:t>
            </a:r>
            <a:r>
              <a:rPr lang="en"/>
              <a:t>an encrypted message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Private </a:t>
            </a:r>
            <a:r>
              <a:rPr lang="en"/>
              <a:t>key </a:t>
            </a:r>
            <a:r>
              <a:rPr lang="en"/>
              <a:t>allows </a:t>
            </a:r>
            <a:r>
              <a:rPr b="1" lang="en"/>
              <a:t>only the journalist</a:t>
            </a:r>
            <a:r>
              <a:rPr lang="en"/>
              <a:t> to </a:t>
            </a:r>
            <a:r>
              <a:rPr b="1" lang="en"/>
              <a:t>decrypt </a:t>
            </a:r>
            <a:r>
              <a:rPr lang="en"/>
              <a:t>messages</a:t>
            </a:r>
            <a:endParaRPr/>
          </a:p>
        </p:txBody>
      </p:sp>
      <p:sp>
        <p:nvSpPr>
          <p:cNvPr id="490" name="Google Shape;490;p6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113" y="2075763"/>
            <a:ext cx="1564375" cy="15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813" y="2075751"/>
            <a:ext cx="1564375" cy="15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1" y="2075763"/>
            <a:ext cx="1564375" cy="15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1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r>
              <a:rPr lang="en"/>
              <a:t>ymmetric Key Algorithms Visualized</a:t>
            </a:r>
            <a:endParaRPr/>
          </a:p>
        </p:txBody>
      </p:sp>
      <p:sp>
        <p:nvSpPr>
          <p:cNvPr id="499" name="Google Shape;499;p6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61"/>
          <p:cNvSpPr txBox="1"/>
          <p:nvPr/>
        </p:nvSpPr>
        <p:spPr>
          <a:xfrm>
            <a:off x="790888" y="1503363"/>
            <a:ext cx="1887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Original message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1" name="Google Shape;50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1075" y="3981838"/>
            <a:ext cx="357925" cy="3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6222" y="3981825"/>
            <a:ext cx="357925" cy="3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1"/>
          <p:cNvSpPr txBox="1"/>
          <p:nvPr/>
        </p:nvSpPr>
        <p:spPr>
          <a:xfrm>
            <a:off x="6465500" y="1503363"/>
            <a:ext cx="1887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Original message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4" name="Google Shape;504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3291" y="2822745"/>
            <a:ext cx="424225" cy="4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1"/>
          <p:cNvSpPr/>
          <p:nvPr/>
        </p:nvSpPr>
        <p:spPr>
          <a:xfrm>
            <a:off x="3070100" y="2771538"/>
            <a:ext cx="166500" cy="172800"/>
          </a:xfrm>
          <a:prstGeom prst="roundRect">
            <a:avLst>
              <a:gd fmla="val 16667" name="adj"/>
            </a:avLst>
          </a:prstGeom>
          <a:solidFill>
            <a:srgbClr val="FE3C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1"/>
          <p:cNvSpPr/>
          <p:nvPr/>
        </p:nvSpPr>
        <p:spPr>
          <a:xfrm>
            <a:off x="5907388" y="2771550"/>
            <a:ext cx="166500" cy="172800"/>
          </a:xfrm>
          <a:prstGeom prst="roundRect">
            <a:avLst>
              <a:gd fmla="val 16667" name="adj"/>
            </a:avLst>
          </a:prstGeom>
          <a:solidFill>
            <a:srgbClr val="FE3C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7" name="Google Shape;507;p61"/>
          <p:cNvCxnSpPr>
            <a:stCxn id="497" idx="3"/>
            <a:endCxn id="505" idx="1"/>
          </p:cNvCxnSpPr>
          <p:nvPr/>
        </p:nvCxnSpPr>
        <p:spPr>
          <a:xfrm>
            <a:off x="2516876" y="2857951"/>
            <a:ext cx="553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61"/>
          <p:cNvCxnSpPr>
            <a:stCxn id="505" idx="3"/>
            <a:endCxn id="496" idx="1"/>
          </p:cNvCxnSpPr>
          <p:nvPr/>
        </p:nvCxnSpPr>
        <p:spPr>
          <a:xfrm>
            <a:off x="3236600" y="2857938"/>
            <a:ext cx="553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" name="Google Shape;509;p61"/>
          <p:cNvCxnSpPr>
            <a:stCxn id="496" idx="3"/>
            <a:endCxn id="506" idx="1"/>
          </p:cNvCxnSpPr>
          <p:nvPr/>
        </p:nvCxnSpPr>
        <p:spPr>
          <a:xfrm>
            <a:off x="5354189" y="2857939"/>
            <a:ext cx="553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61"/>
          <p:cNvCxnSpPr>
            <a:stCxn id="506" idx="3"/>
            <a:endCxn id="495" idx="1"/>
          </p:cNvCxnSpPr>
          <p:nvPr/>
        </p:nvCxnSpPr>
        <p:spPr>
          <a:xfrm>
            <a:off x="6073888" y="2857950"/>
            <a:ext cx="553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61"/>
          <p:cNvSpPr txBox="1"/>
          <p:nvPr/>
        </p:nvSpPr>
        <p:spPr>
          <a:xfrm>
            <a:off x="3628188" y="1503363"/>
            <a:ext cx="1887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Encrypted message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12" name="Google Shape;512;p61"/>
          <p:cNvCxnSpPr>
            <a:stCxn id="505" idx="2"/>
          </p:cNvCxnSpPr>
          <p:nvPr/>
        </p:nvCxnSpPr>
        <p:spPr>
          <a:xfrm>
            <a:off x="3153350" y="2944338"/>
            <a:ext cx="600" cy="930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61"/>
          <p:cNvSpPr txBox="1"/>
          <p:nvPr/>
        </p:nvSpPr>
        <p:spPr>
          <a:xfrm>
            <a:off x="2412825" y="3874625"/>
            <a:ext cx="1762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Recipient's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public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key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14" name="Google Shape;514;p61"/>
          <p:cNvCxnSpPr/>
          <p:nvPr/>
        </p:nvCxnSpPr>
        <p:spPr>
          <a:xfrm>
            <a:off x="5990650" y="2944338"/>
            <a:ext cx="600" cy="930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61"/>
          <p:cNvSpPr txBox="1"/>
          <p:nvPr/>
        </p:nvSpPr>
        <p:spPr>
          <a:xfrm>
            <a:off x="5147975" y="3874625"/>
            <a:ext cx="19671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Recipient's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private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key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p62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Symmetric vs. Asymmetric Cryptography</a:t>
            </a:r>
            <a:endParaRPr/>
          </a:p>
        </p:txBody>
      </p:sp>
      <p:sp>
        <p:nvSpPr>
          <p:cNvPr id="522" name="Google Shape;522;p62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Both are in use today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Symmetric-key encryption advantages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</a:t>
            </a:r>
            <a:r>
              <a:rPr lang="en"/>
              <a:t>ends to be faster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Asymmetric-key encryption advantages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More secure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Avoids key transmission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3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the </a:t>
            </a:r>
            <a:r>
              <a:rPr b="1" lang="en"/>
              <a:t>difference </a:t>
            </a:r>
            <a:r>
              <a:rPr lang="en"/>
              <a:t>between the </a:t>
            </a:r>
            <a:r>
              <a:rPr b="1" lang="en"/>
              <a:t>public </a:t>
            </a:r>
            <a:r>
              <a:rPr lang="en"/>
              <a:t>and </a:t>
            </a:r>
            <a:r>
              <a:rPr b="1" lang="en"/>
              <a:t>private keys</a:t>
            </a:r>
            <a:r>
              <a:rPr lang="en"/>
              <a:t> in </a:t>
            </a:r>
            <a:r>
              <a:rPr b="1" lang="en"/>
              <a:t>asymmetric-key encryption?</a:t>
            </a:r>
            <a:endParaRPr b="1"/>
          </a:p>
        </p:txBody>
      </p:sp>
      <p:sp>
        <p:nvSpPr>
          <p:cNvPr id="528" name="Google Shape;528;p6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63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minutes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4"/>
          <p:cNvSpPr txBox="1"/>
          <p:nvPr>
            <p:ph type="title"/>
          </p:nvPr>
        </p:nvSpPr>
        <p:spPr>
          <a:xfrm>
            <a:off x="884825" y="2317200"/>
            <a:ext cx="52128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Sockets Layer</a:t>
            </a:r>
            <a:endParaRPr/>
          </a:p>
        </p:txBody>
      </p:sp>
      <p:sp>
        <p:nvSpPr>
          <p:cNvPr id="535" name="Google Shape;535;p64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r>
              <a:rPr lang="en"/>
              <a:t> minutes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5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Sockets Layer (SSL)</a:t>
            </a:r>
            <a:endParaRPr/>
          </a:p>
        </p:txBody>
      </p:sp>
      <p:sp>
        <p:nvSpPr>
          <p:cNvPr id="541" name="Google Shape;541;p65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A</a:t>
            </a:r>
            <a:r>
              <a:rPr lang="en"/>
              <a:t> protocol for encrypting, securing, and authenticating communications that take place on the Internet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Protocol: set of rules, not a specific procedure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Commonly used to secure client-server communications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Also email, VoIP,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Uses both symmetric- and asymmetric-key encryption</a:t>
            </a:r>
            <a:endParaRPr/>
          </a:p>
        </p:txBody>
      </p:sp>
      <p:sp>
        <p:nvSpPr>
          <p:cNvPr id="542" name="Google Shape;542;p6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39"/>
          <p:cNvSpPr txBox="1"/>
          <p:nvPr/>
        </p:nvSpPr>
        <p:spPr>
          <a:xfrm>
            <a:off x="500025" y="643450"/>
            <a:ext cx="7585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pace Mono"/>
                <a:ea typeface="Space Mono"/>
                <a:cs typeface="Space Mono"/>
                <a:sym typeface="Space Mono"/>
              </a:rPr>
              <a:t>As a community, we will</a:t>
            </a:r>
            <a:r>
              <a:rPr b="1" lang="en" sz="2400">
                <a:latin typeface="Space Mono"/>
                <a:ea typeface="Space Mono"/>
                <a:cs typeface="Space Mono"/>
                <a:sym typeface="Space Mono"/>
              </a:rPr>
              <a:t>...</a:t>
            </a:r>
            <a:endParaRPr b="1" sz="240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400" y="1435825"/>
            <a:ext cx="487725" cy="48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 txBox="1"/>
          <p:nvPr/>
        </p:nvSpPr>
        <p:spPr>
          <a:xfrm>
            <a:off x="1395600" y="1408950"/>
            <a:ext cx="664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Be present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, physically and mentally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39"/>
          <p:cNvSpPr txBox="1"/>
          <p:nvPr/>
        </p:nvSpPr>
        <p:spPr>
          <a:xfrm>
            <a:off x="1395724" y="2046350"/>
            <a:ext cx="664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Actively build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an inclusive community and space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1395724" y="2683750"/>
            <a:ext cx="664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Practice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curiosity and adopt a learning mindset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1395724" y="3321150"/>
            <a:ext cx="664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Ask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for help when we need it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39"/>
          <p:cNvSpPr txBox="1"/>
          <p:nvPr/>
        </p:nvSpPr>
        <p:spPr>
          <a:xfrm>
            <a:off x="1395724" y="3958550"/>
            <a:ext cx="664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Keep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our cameras on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400" y="2038075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400" y="269305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400" y="3339238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400" y="3950275"/>
            <a:ext cx="487725" cy="4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SSL Certificates</a:t>
            </a:r>
            <a:endParaRPr/>
          </a:p>
        </p:txBody>
      </p:sp>
      <p:sp>
        <p:nvSpPr>
          <p:cNvPr id="548" name="Google Shape;548;p66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Digital document that validates a website’s identity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Essentially a set of public keys for a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Signed SSL: a trusted authority has issued the certificate</a:t>
            </a:r>
            <a:endParaRPr/>
          </a:p>
        </p:txBody>
      </p:sp>
      <p:sp>
        <p:nvSpPr>
          <p:cNvPr id="549" name="Google Shape;549;p6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7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Client requests  SSL certificate from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Client uses public key to verify the certificate</a:t>
            </a:r>
            <a:endParaRPr/>
          </a:p>
        </p:txBody>
      </p:sp>
      <p:sp>
        <p:nvSpPr>
          <p:cNvPr id="555" name="Google Shape;555;p6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0: Certificate Verification</a:t>
            </a:r>
            <a:endParaRPr/>
          </a:p>
        </p:txBody>
      </p:sp>
      <p:sp>
        <p:nvSpPr>
          <p:cNvPr id="556" name="Google Shape;556;p6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7" name="Google Shape;557;p67"/>
          <p:cNvGrpSpPr/>
          <p:nvPr/>
        </p:nvGrpSpPr>
        <p:grpSpPr>
          <a:xfrm>
            <a:off x="6272263" y="2274933"/>
            <a:ext cx="1542300" cy="1047492"/>
            <a:chOff x="6612175" y="2268533"/>
            <a:chExt cx="1542300" cy="1047492"/>
          </a:xfrm>
        </p:grpSpPr>
        <p:sp>
          <p:nvSpPr>
            <p:cNvPr id="558" name="Google Shape;558;p67"/>
            <p:cNvSpPr/>
            <p:nvPr/>
          </p:nvSpPr>
          <p:spPr>
            <a:xfrm>
              <a:off x="6612175" y="2803925"/>
              <a:ext cx="1542300" cy="512100"/>
            </a:xfrm>
            <a:prstGeom prst="roundRect">
              <a:avLst>
                <a:gd fmla="val 16667" name="adj"/>
              </a:avLst>
            </a:prstGeom>
            <a:solidFill>
              <a:srgbClr val="FFED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oppins"/>
                  <a:ea typeface="Poppins"/>
                  <a:cs typeface="Poppins"/>
                  <a:sym typeface="Poppins"/>
                </a:rPr>
                <a:t>Server</a:t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559" name="Google Shape;559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7712" y="2268533"/>
              <a:ext cx="620826" cy="6208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0" name="Google Shape;560;p67"/>
          <p:cNvSpPr txBox="1"/>
          <p:nvPr/>
        </p:nvSpPr>
        <p:spPr>
          <a:xfrm>
            <a:off x="779250" y="3322413"/>
            <a:ext cx="2092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Client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has: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public key for server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1" name="Google Shape;561;p67"/>
          <p:cNvSpPr txBox="1"/>
          <p:nvPr/>
        </p:nvSpPr>
        <p:spPr>
          <a:xfrm>
            <a:off x="6272238" y="3322413"/>
            <a:ext cx="2092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Server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has: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public key for server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private key for server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62" name="Google Shape;562;p67"/>
          <p:cNvGrpSpPr/>
          <p:nvPr/>
        </p:nvGrpSpPr>
        <p:grpSpPr>
          <a:xfrm>
            <a:off x="779238" y="2326111"/>
            <a:ext cx="1542300" cy="996314"/>
            <a:chOff x="1119150" y="2319711"/>
            <a:chExt cx="1542300" cy="996314"/>
          </a:xfrm>
        </p:grpSpPr>
        <p:sp>
          <p:nvSpPr>
            <p:cNvPr id="563" name="Google Shape;563;p67"/>
            <p:cNvSpPr/>
            <p:nvPr/>
          </p:nvSpPr>
          <p:spPr>
            <a:xfrm>
              <a:off x="1119150" y="2803925"/>
              <a:ext cx="1542300" cy="512100"/>
            </a:xfrm>
            <a:prstGeom prst="roundRect">
              <a:avLst>
                <a:gd fmla="val 16667" name="adj"/>
              </a:avLst>
            </a:prstGeom>
            <a:solidFill>
              <a:srgbClr val="E9F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oppins"/>
                  <a:ea typeface="Poppins"/>
                  <a:cs typeface="Poppins"/>
                  <a:sym typeface="Poppins"/>
                </a:rPr>
                <a:t>Client</a:t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564" name="Google Shape;564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9882" y="2319711"/>
              <a:ext cx="620826" cy="6208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65" name="Google Shape;565;p67"/>
          <p:cNvCxnSpPr/>
          <p:nvPr/>
        </p:nvCxnSpPr>
        <p:spPr>
          <a:xfrm>
            <a:off x="2321538" y="2964000"/>
            <a:ext cx="395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" name="Google Shape;566;p67"/>
          <p:cNvCxnSpPr/>
          <p:nvPr/>
        </p:nvCxnSpPr>
        <p:spPr>
          <a:xfrm>
            <a:off x="2321538" y="3174000"/>
            <a:ext cx="395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TLS Handshake</a:t>
            </a:r>
            <a:endParaRPr/>
          </a:p>
        </p:txBody>
      </p:sp>
      <p:sp>
        <p:nvSpPr>
          <p:cNvPr id="572" name="Google Shape;572;p68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Client generates symmetric keys to use only during this session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Client secures the symmetric key using the public 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Client sends symmetric key to server</a:t>
            </a:r>
            <a:endParaRPr/>
          </a:p>
        </p:txBody>
      </p:sp>
      <p:sp>
        <p:nvSpPr>
          <p:cNvPr id="573" name="Google Shape;573;p6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4" name="Google Shape;574;p68"/>
          <p:cNvGrpSpPr/>
          <p:nvPr/>
        </p:nvGrpSpPr>
        <p:grpSpPr>
          <a:xfrm>
            <a:off x="6272250" y="2268533"/>
            <a:ext cx="1542300" cy="1047492"/>
            <a:chOff x="6612175" y="2268533"/>
            <a:chExt cx="1542300" cy="1047492"/>
          </a:xfrm>
        </p:grpSpPr>
        <p:sp>
          <p:nvSpPr>
            <p:cNvPr id="575" name="Google Shape;575;p68"/>
            <p:cNvSpPr/>
            <p:nvPr/>
          </p:nvSpPr>
          <p:spPr>
            <a:xfrm>
              <a:off x="6612175" y="2803925"/>
              <a:ext cx="1542300" cy="512100"/>
            </a:xfrm>
            <a:prstGeom prst="roundRect">
              <a:avLst>
                <a:gd fmla="val 16667" name="adj"/>
              </a:avLst>
            </a:prstGeom>
            <a:solidFill>
              <a:srgbClr val="FFED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oppins"/>
                  <a:ea typeface="Poppins"/>
                  <a:cs typeface="Poppins"/>
                  <a:sym typeface="Poppins"/>
                </a:rPr>
                <a:t>Server</a:t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576" name="Google Shape;576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7712" y="2268533"/>
              <a:ext cx="620826" cy="6208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7" name="Google Shape;577;p68"/>
          <p:cNvSpPr txBox="1"/>
          <p:nvPr/>
        </p:nvSpPr>
        <p:spPr>
          <a:xfrm>
            <a:off x="779238" y="3316013"/>
            <a:ext cx="2092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Client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has: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public key for server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9F6FF"/>
                </a:highlight>
                <a:latin typeface="Poppins"/>
                <a:ea typeface="Poppins"/>
                <a:cs typeface="Poppins"/>
                <a:sym typeface="Poppins"/>
              </a:rPr>
              <a:t>symmetric key</a:t>
            </a:r>
            <a:endParaRPr>
              <a:highlight>
                <a:srgbClr val="E9F6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8" name="Google Shape;578;p68"/>
          <p:cNvSpPr txBox="1"/>
          <p:nvPr/>
        </p:nvSpPr>
        <p:spPr>
          <a:xfrm>
            <a:off x="6272263" y="3316030"/>
            <a:ext cx="20925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Server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has: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public key for server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private key for server</a:t>
            </a:r>
            <a:endParaRPr>
              <a:highlight>
                <a:srgbClr val="FFEDF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79" name="Google Shape;579;p68"/>
          <p:cNvGrpSpPr/>
          <p:nvPr/>
        </p:nvGrpSpPr>
        <p:grpSpPr>
          <a:xfrm>
            <a:off x="779225" y="2319711"/>
            <a:ext cx="1542300" cy="996314"/>
            <a:chOff x="1119150" y="2319711"/>
            <a:chExt cx="1542300" cy="996314"/>
          </a:xfrm>
        </p:grpSpPr>
        <p:sp>
          <p:nvSpPr>
            <p:cNvPr id="580" name="Google Shape;580;p68"/>
            <p:cNvSpPr/>
            <p:nvPr/>
          </p:nvSpPr>
          <p:spPr>
            <a:xfrm>
              <a:off x="1119150" y="2803925"/>
              <a:ext cx="1542300" cy="512100"/>
            </a:xfrm>
            <a:prstGeom prst="roundRect">
              <a:avLst>
                <a:gd fmla="val 16667" name="adj"/>
              </a:avLst>
            </a:prstGeom>
            <a:solidFill>
              <a:srgbClr val="E9F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oppins"/>
                  <a:ea typeface="Poppins"/>
                  <a:cs typeface="Poppins"/>
                  <a:sym typeface="Poppins"/>
                </a:rPr>
                <a:t>Client</a:t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581" name="Google Shape;581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9882" y="2319711"/>
              <a:ext cx="620826" cy="6208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82" name="Google Shape;582;p68"/>
          <p:cNvCxnSpPr/>
          <p:nvPr/>
        </p:nvCxnSpPr>
        <p:spPr>
          <a:xfrm>
            <a:off x="2321525" y="2957600"/>
            <a:ext cx="395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3" name="Google Shape;583;p68"/>
          <p:cNvCxnSpPr/>
          <p:nvPr/>
        </p:nvCxnSpPr>
        <p:spPr>
          <a:xfrm>
            <a:off x="2321525" y="3167600"/>
            <a:ext cx="395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9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Key Decryption</a:t>
            </a:r>
            <a:endParaRPr/>
          </a:p>
        </p:txBody>
      </p:sp>
      <p:sp>
        <p:nvSpPr>
          <p:cNvPr id="589" name="Google Shape;589;p69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Server receives the symmetric key from the client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Server decrypts the symmetric key using the private key</a:t>
            </a:r>
            <a:endParaRPr/>
          </a:p>
        </p:txBody>
      </p:sp>
      <p:sp>
        <p:nvSpPr>
          <p:cNvPr id="590" name="Google Shape;590;p6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1" name="Google Shape;591;p69"/>
          <p:cNvGrpSpPr/>
          <p:nvPr/>
        </p:nvGrpSpPr>
        <p:grpSpPr>
          <a:xfrm>
            <a:off x="6272250" y="2268533"/>
            <a:ext cx="1542300" cy="1047492"/>
            <a:chOff x="6612175" y="2268533"/>
            <a:chExt cx="1542300" cy="1047492"/>
          </a:xfrm>
        </p:grpSpPr>
        <p:sp>
          <p:nvSpPr>
            <p:cNvPr id="592" name="Google Shape;592;p69"/>
            <p:cNvSpPr/>
            <p:nvPr/>
          </p:nvSpPr>
          <p:spPr>
            <a:xfrm>
              <a:off x="6612175" y="2803925"/>
              <a:ext cx="1542300" cy="512100"/>
            </a:xfrm>
            <a:prstGeom prst="roundRect">
              <a:avLst>
                <a:gd fmla="val 16667" name="adj"/>
              </a:avLst>
            </a:prstGeom>
            <a:solidFill>
              <a:srgbClr val="FFED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oppins"/>
                  <a:ea typeface="Poppins"/>
                  <a:cs typeface="Poppins"/>
                  <a:sym typeface="Poppins"/>
                </a:rPr>
                <a:t>Server</a:t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593" name="Google Shape;593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7712" y="2268533"/>
              <a:ext cx="620826" cy="6208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4" name="Google Shape;594;p69"/>
          <p:cNvSpPr txBox="1"/>
          <p:nvPr/>
        </p:nvSpPr>
        <p:spPr>
          <a:xfrm>
            <a:off x="779238" y="3316013"/>
            <a:ext cx="2092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Client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has: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public key for server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symmetric key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5" name="Google Shape;595;p69"/>
          <p:cNvSpPr txBox="1"/>
          <p:nvPr/>
        </p:nvSpPr>
        <p:spPr>
          <a:xfrm>
            <a:off x="6272263" y="3316030"/>
            <a:ext cx="20925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Server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has: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public key for server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private key for server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EDF0"/>
                </a:highlight>
                <a:latin typeface="Poppins"/>
                <a:ea typeface="Poppins"/>
                <a:cs typeface="Poppins"/>
                <a:sym typeface="Poppins"/>
              </a:rPr>
              <a:t>symmetric key</a:t>
            </a:r>
            <a:endParaRPr>
              <a:highlight>
                <a:srgbClr val="FFEDF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96" name="Google Shape;596;p69"/>
          <p:cNvGrpSpPr/>
          <p:nvPr/>
        </p:nvGrpSpPr>
        <p:grpSpPr>
          <a:xfrm>
            <a:off x="779225" y="2319711"/>
            <a:ext cx="1542300" cy="996314"/>
            <a:chOff x="1119150" y="2319711"/>
            <a:chExt cx="1542300" cy="996314"/>
          </a:xfrm>
        </p:grpSpPr>
        <p:sp>
          <p:nvSpPr>
            <p:cNvPr id="597" name="Google Shape;597;p69"/>
            <p:cNvSpPr/>
            <p:nvPr/>
          </p:nvSpPr>
          <p:spPr>
            <a:xfrm>
              <a:off x="1119150" y="2803925"/>
              <a:ext cx="1542300" cy="512100"/>
            </a:xfrm>
            <a:prstGeom prst="roundRect">
              <a:avLst>
                <a:gd fmla="val 16667" name="adj"/>
              </a:avLst>
            </a:prstGeom>
            <a:solidFill>
              <a:srgbClr val="E9F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oppins"/>
                  <a:ea typeface="Poppins"/>
                  <a:cs typeface="Poppins"/>
                  <a:sym typeface="Poppins"/>
                </a:rPr>
                <a:t>Client</a:t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598" name="Google Shape;598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9882" y="2319711"/>
              <a:ext cx="620826" cy="6208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99" name="Google Shape;599;p69"/>
          <p:cNvCxnSpPr/>
          <p:nvPr/>
        </p:nvCxnSpPr>
        <p:spPr>
          <a:xfrm>
            <a:off x="2321525" y="2957600"/>
            <a:ext cx="395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p69"/>
          <p:cNvCxnSpPr/>
          <p:nvPr/>
        </p:nvCxnSpPr>
        <p:spPr>
          <a:xfrm>
            <a:off x="2321525" y="3167600"/>
            <a:ext cx="395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0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Data Exchange Continues</a:t>
            </a:r>
            <a:endParaRPr/>
          </a:p>
        </p:txBody>
      </p:sp>
      <p:sp>
        <p:nvSpPr>
          <p:cNvPr id="606" name="Google Shape;606;p70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Client and server can now communicate securely by encrypting/decrypting messages with the symmetric key</a:t>
            </a:r>
            <a:endParaRPr/>
          </a:p>
        </p:txBody>
      </p:sp>
      <p:sp>
        <p:nvSpPr>
          <p:cNvPr id="607" name="Google Shape;607;p7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8" name="Google Shape;608;p70"/>
          <p:cNvGrpSpPr/>
          <p:nvPr/>
        </p:nvGrpSpPr>
        <p:grpSpPr>
          <a:xfrm>
            <a:off x="6272250" y="2268533"/>
            <a:ext cx="1542300" cy="1047492"/>
            <a:chOff x="6612175" y="2268533"/>
            <a:chExt cx="1542300" cy="1047492"/>
          </a:xfrm>
        </p:grpSpPr>
        <p:sp>
          <p:nvSpPr>
            <p:cNvPr id="609" name="Google Shape;609;p70"/>
            <p:cNvSpPr/>
            <p:nvPr/>
          </p:nvSpPr>
          <p:spPr>
            <a:xfrm>
              <a:off x="6612175" y="2803925"/>
              <a:ext cx="1542300" cy="512100"/>
            </a:xfrm>
            <a:prstGeom prst="roundRect">
              <a:avLst>
                <a:gd fmla="val 16667" name="adj"/>
              </a:avLst>
            </a:prstGeom>
            <a:solidFill>
              <a:srgbClr val="FFED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oppins"/>
                  <a:ea typeface="Poppins"/>
                  <a:cs typeface="Poppins"/>
                  <a:sym typeface="Poppins"/>
                </a:rPr>
                <a:t>Server</a:t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610" name="Google Shape;610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7712" y="2268533"/>
              <a:ext cx="620826" cy="6208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1" name="Google Shape;611;p70"/>
          <p:cNvSpPr txBox="1"/>
          <p:nvPr/>
        </p:nvSpPr>
        <p:spPr>
          <a:xfrm>
            <a:off x="779238" y="3316013"/>
            <a:ext cx="2092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Client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has: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public key for server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symmetric key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2" name="Google Shape;612;p70"/>
          <p:cNvSpPr txBox="1"/>
          <p:nvPr/>
        </p:nvSpPr>
        <p:spPr>
          <a:xfrm>
            <a:off x="6272263" y="3316030"/>
            <a:ext cx="20925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Server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has: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public key for server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private key for server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symmetric key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13" name="Google Shape;613;p70"/>
          <p:cNvGrpSpPr/>
          <p:nvPr/>
        </p:nvGrpSpPr>
        <p:grpSpPr>
          <a:xfrm>
            <a:off x="779225" y="2319711"/>
            <a:ext cx="1542300" cy="996314"/>
            <a:chOff x="1119150" y="2319711"/>
            <a:chExt cx="1542300" cy="996314"/>
          </a:xfrm>
        </p:grpSpPr>
        <p:sp>
          <p:nvSpPr>
            <p:cNvPr id="614" name="Google Shape;614;p70"/>
            <p:cNvSpPr/>
            <p:nvPr/>
          </p:nvSpPr>
          <p:spPr>
            <a:xfrm>
              <a:off x="1119150" y="2803925"/>
              <a:ext cx="1542300" cy="512100"/>
            </a:xfrm>
            <a:prstGeom prst="roundRect">
              <a:avLst>
                <a:gd fmla="val 16667" name="adj"/>
              </a:avLst>
            </a:prstGeom>
            <a:solidFill>
              <a:srgbClr val="E9F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oppins"/>
                  <a:ea typeface="Poppins"/>
                  <a:cs typeface="Poppins"/>
                  <a:sym typeface="Poppins"/>
                </a:rPr>
                <a:t>Client</a:t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615" name="Google Shape;615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9882" y="2319711"/>
              <a:ext cx="620826" cy="6208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16" name="Google Shape;616;p70"/>
          <p:cNvCxnSpPr/>
          <p:nvPr/>
        </p:nvCxnSpPr>
        <p:spPr>
          <a:xfrm>
            <a:off x="2321525" y="2957600"/>
            <a:ext cx="395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7" name="Google Shape;617;p70"/>
          <p:cNvCxnSpPr/>
          <p:nvPr/>
        </p:nvCxnSpPr>
        <p:spPr>
          <a:xfrm>
            <a:off x="2321525" y="3167600"/>
            <a:ext cx="395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1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/>
              <a:t>Break Time!</a:t>
            </a:r>
            <a:endParaRPr b="1" sz="23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Take 5 mins to step away from the computer. Feel free to turn off your camera and return promptly after 5 mins.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2"/>
          <p:cNvSpPr txBox="1"/>
          <p:nvPr>
            <p:ph type="title"/>
          </p:nvPr>
        </p:nvSpPr>
        <p:spPr>
          <a:xfrm>
            <a:off x="884825" y="2317200"/>
            <a:ext cx="62238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Lab: </a:t>
            </a:r>
            <a:r>
              <a:rPr lang="en"/>
              <a:t>Your Kali Machine</a:t>
            </a:r>
            <a:endParaRPr/>
          </a:p>
        </p:txBody>
      </p:sp>
      <p:sp>
        <p:nvSpPr>
          <p:cNvPr id="628" name="Google Shape;628;p72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 minutes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3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Lab: </a:t>
            </a:r>
            <a:r>
              <a:rPr lang="en"/>
              <a:t>Your Kali Machine</a:t>
            </a:r>
            <a:endParaRPr/>
          </a:p>
        </p:txBody>
      </p:sp>
      <p:sp>
        <p:nvSpPr>
          <p:cNvPr id="634" name="Google Shape;634;p7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5" name="Google Shape;635;p73"/>
          <p:cNvPicPr preferRelativeResize="0"/>
          <p:nvPr/>
        </p:nvPicPr>
        <p:blipFill rotWithShape="1">
          <a:blip r:embed="rId3">
            <a:alphaModFix/>
          </a:blip>
          <a:srcRect b="0" l="0" r="15318" t="0"/>
          <a:stretch/>
        </p:blipFill>
        <p:spPr>
          <a:xfrm>
            <a:off x="383625" y="1129875"/>
            <a:ext cx="5207876" cy="33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73"/>
          <p:cNvPicPr preferRelativeResize="0"/>
          <p:nvPr/>
        </p:nvPicPr>
        <p:blipFill rotWithShape="1">
          <a:blip r:embed="rId4">
            <a:alphaModFix/>
          </a:blip>
          <a:srcRect b="9485" l="0" r="29448" t="0"/>
          <a:stretch/>
        </p:blipFill>
        <p:spPr>
          <a:xfrm>
            <a:off x="4572000" y="1341149"/>
            <a:ext cx="3876900" cy="3326400"/>
          </a:xfrm>
          <a:prstGeom prst="roundRect">
            <a:avLst>
              <a:gd fmla="val 16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4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Preview: All About SSH Keys</a:t>
            </a:r>
            <a:endParaRPr/>
          </a:p>
        </p:txBody>
      </p:sp>
      <p:sp>
        <p:nvSpPr>
          <p:cNvPr id="642" name="Google Shape;642;p74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Generate public and private keys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Use these keys in a variety of ways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SSH to Kali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Message signing/encrypting</a:t>
            </a:r>
            <a:endParaRPr/>
          </a:p>
        </p:txBody>
      </p:sp>
      <p:sp>
        <p:nvSpPr>
          <p:cNvPr id="643" name="Google Shape;643;p7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9" name="Google Shape;649;p75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65 minutes</a:t>
            </a:r>
            <a:endParaRPr/>
          </a:p>
        </p:txBody>
      </p:sp>
      <p:sp>
        <p:nvSpPr>
          <p:cNvPr id="650" name="Google Shape;650;p75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Navigate </a:t>
            </a:r>
            <a:r>
              <a:rPr lang="en"/>
              <a:t>to the Lab tab in the course portal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Complete </a:t>
            </a:r>
            <a:r>
              <a:rPr lang="en"/>
              <a:t>the Unit 2 Lab: Cloud VM Web Server!</a:t>
            </a:r>
            <a:endParaRPr/>
          </a:p>
        </p:txBody>
      </p:sp>
      <p:sp>
        <p:nvSpPr>
          <p:cNvPr id="651" name="Google Shape;651;p75"/>
          <p:cNvSpPr txBox="1"/>
          <p:nvPr>
            <p:ph idx="3" type="subTitle"/>
          </p:nvPr>
        </p:nvSpPr>
        <p:spPr>
          <a:xfrm>
            <a:off x="7040775" y="2436050"/>
            <a:ext cx="17640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@[handle]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5" name="Google Shape;285;p40"/>
          <p:cNvGraphicFramePr/>
          <p:nvPr/>
        </p:nvGraphicFramePr>
        <p:xfrm>
          <a:off x="451525" y="14793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{F0FA0F62-5D3E-46DC-8F7D-950044BD54F7}</a:tableStyleId>
              </a:tblPr>
              <a:tblGrid>
                <a:gridCol w="411100"/>
                <a:gridCol w="4569375"/>
                <a:gridCol w="1883200"/>
              </a:tblGrid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Intro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00:00 - 00:05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2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Ciphers &amp; Hashing</a:t>
                      </a:r>
                      <a:endParaRPr sz="18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00:05 - 00:25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3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Key Encryption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00:25 - 00:35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4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Secure Sockets Layer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00:35 - 00:45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5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Lab: Your Kali Machine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00:45 - 01:55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6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Wrap Up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1:55 - 2:00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6"/>
          <p:cNvSpPr txBox="1"/>
          <p:nvPr>
            <p:ph type="title"/>
          </p:nvPr>
        </p:nvSpPr>
        <p:spPr>
          <a:xfrm>
            <a:off x="884825" y="2317200"/>
            <a:ext cx="31578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Up</a:t>
            </a:r>
            <a:endParaRPr/>
          </a:p>
        </p:txBody>
      </p:sp>
      <p:sp>
        <p:nvSpPr>
          <p:cNvPr id="657" name="Google Shape;657;p76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you leave...</a:t>
            </a:r>
            <a:endParaRPr/>
          </a:p>
        </p:txBody>
      </p:sp>
      <p:sp>
        <p:nvSpPr>
          <p:cNvPr id="663" name="Google Shape;663;p7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4" name="Google Shape;664;p77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Complete the </a:t>
            </a:r>
            <a:r>
              <a:rPr b="1" lang="en"/>
              <a:t>Session Survey</a:t>
            </a:r>
            <a:r>
              <a:rPr lang="en"/>
              <a:t> (5 minutes)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Reminder: complete the </a:t>
            </a:r>
            <a:r>
              <a:rPr b="1" lang="en"/>
              <a:t>Project </a:t>
            </a:r>
            <a:r>
              <a:rPr lang="en"/>
              <a:t>before next session!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Next session: Authentication </a:t>
            </a:r>
            <a:r>
              <a:rPr lang="en"/>
              <a:t>🔑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884825" y="2317200"/>
            <a:ext cx="44511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Ciphers &amp; Hashing</a:t>
            </a:r>
            <a:endParaRPr/>
          </a:p>
        </p:txBody>
      </p:sp>
      <p:sp>
        <p:nvSpPr>
          <p:cNvPr id="291" name="Google Shape;291;p41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encryption?</a:t>
            </a:r>
            <a:endParaRPr/>
          </a:p>
        </p:txBody>
      </p:sp>
      <p:sp>
        <p:nvSpPr>
          <p:cNvPr id="297" name="Google Shape;297;p42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T</a:t>
            </a:r>
            <a:r>
              <a:rPr lang="en"/>
              <a:t>he process of </a:t>
            </a:r>
            <a:r>
              <a:rPr b="1" lang="en"/>
              <a:t>converting data</a:t>
            </a:r>
            <a:r>
              <a:rPr lang="en"/>
              <a:t> into a </a:t>
            </a:r>
            <a:r>
              <a:rPr b="1" lang="en"/>
              <a:t>code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Used to prevent unauthorized access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Decrypting </a:t>
            </a:r>
            <a:r>
              <a:rPr lang="en"/>
              <a:t>becomes an </a:t>
            </a:r>
            <a:r>
              <a:rPr b="1" lang="en"/>
              <a:t>extra step</a:t>
            </a:r>
            <a:r>
              <a:rPr lang="en"/>
              <a:t> a bad actor must take once they </a:t>
            </a:r>
            <a:r>
              <a:rPr b="1" lang="en"/>
              <a:t>obtain </a:t>
            </a:r>
            <a:r>
              <a:rPr lang="en"/>
              <a:t>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Can be </a:t>
            </a:r>
            <a:r>
              <a:rPr b="1" lang="en"/>
              <a:t>traced back to ancient civilizations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Egypt, Greece, Italy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Substitution Ciphers</a:t>
            </a:r>
            <a:endParaRPr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Substitute </a:t>
            </a:r>
            <a:r>
              <a:rPr b="1" lang="en"/>
              <a:t>one character</a:t>
            </a:r>
            <a:r>
              <a:rPr lang="en"/>
              <a:t> for </a:t>
            </a:r>
            <a:r>
              <a:rPr b="1" lang="en"/>
              <a:t>another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Can include symbols, numbers, letters,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Reversible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Examples:</a:t>
            </a:r>
            <a:r>
              <a:rPr lang="en"/>
              <a:t> Caesar cipher, Vernam cipher, ROT-1</a:t>
            </a:r>
            <a:endParaRPr/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Caesar Cipher</a:t>
            </a:r>
            <a:endParaRPr/>
          </a:p>
        </p:txBody>
      </p:sp>
      <p:sp>
        <p:nvSpPr>
          <p:cNvPr id="311" name="Google Shape;311;p4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2" name="Google Shape;3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525" y="1207251"/>
            <a:ext cx="6308901" cy="33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4"/>
          <p:cNvSpPr txBox="1"/>
          <p:nvPr/>
        </p:nvSpPr>
        <p:spPr>
          <a:xfrm>
            <a:off x="856850" y="1207275"/>
            <a:ext cx="1183800" cy="3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pace Mono"/>
                <a:ea typeface="Space Mono"/>
                <a:cs typeface="Space Mono"/>
                <a:sym typeface="Space Mono"/>
              </a:rPr>
              <a:t>A</a:t>
            </a:r>
            <a:r>
              <a:rPr lang="en" sz="1800">
                <a:latin typeface="Space Mono"/>
                <a:ea typeface="Space Mono"/>
                <a:cs typeface="Space Mono"/>
                <a:sym typeface="Space Mono"/>
              </a:rPr>
              <a:t> → </a:t>
            </a:r>
            <a:r>
              <a:rPr b="1" lang="en" sz="1800">
                <a:latin typeface="Space Mono"/>
                <a:ea typeface="Space Mono"/>
                <a:cs typeface="Space Mono"/>
                <a:sym typeface="Space Mono"/>
              </a:rPr>
              <a:t>D</a:t>
            </a:r>
            <a:endParaRPr b="1" sz="1800"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pace Mono"/>
                <a:ea typeface="Space Mono"/>
                <a:cs typeface="Space Mono"/>
                <a:sym typeface="Space Mono"/>
              </a:rPr>
              <a:t>B</a:t>
            </a:r>
            <a:r>
              <a:rPr lang="en" sz="1800">
                <a:latin typeface="Space Mono"/>
                <a:ea typeface="Space Mono"/>
                <a:cs typeface="Space Mono"/>
                <a:sym typeface="Space Mono"/>
              </a:rPr>
              <a:t> → </a:t>
            </a:r>
            <a:r>
              <a:rPr b="1" lang="en" sz="1800">
                <a:latin typeface="Space Mono"/>
                <a:ea typeface="Space Mono"/>
                <a:cs typeface="Space Mono"/>
                <a:sym typeface="Space Mono"/>
              </a:rPr>
              <a:t>E</a:t>
            </a:r>
            <a:endParaRPr b="1" sz="1800"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pace Mono"/>
                <a:ea typeface="Space Mono"/>
                <a:cs typeface="Space Mono"/>
                <a:sym typeface="Space Mono"/>
              </a:rPr>
              <a:t>C</a:t>
            </a:r>
            <a:r>
              <a:rPr lang="en" sz="1800">
                <a:latin typeface="Space Mono"/>
                <a:ea typeface="Space Mono"/>
                <a:cs typeface="Space Mono"/>
                <a:sym typeface="Space Mono"/>
              </a:rPr>
              <a:t> → </a:t>
            </a:r>
            <a:r>
              <a:rPr b="1" lang="en" sz="1800">
                <a:latin typeface="Space Mono"/>
                <a:ea typeface="Space Mono"/>
                <a:cs typeface="Space Mono"/>
                <a:sym typeface="Space Mono"/>
              </a:rPr>
              <a:t>F</a:t>
            </a:r>
            <a:endParaRPr b="1" sz="1800"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pace Mono"/>
                <a:ea typeface="Space Mono"/>
                <a:cs typeface="Space Mono"/>
                <a:sym typeface="Space Mono"/>
              </a:rPr>
              <a:t>D</a:t>
            </a:r>
            <a:r>
              <a:rPr lang="en" sz="1800">
                <a:latin typeface="Space Mono"/>
                <a:ea typeface="Space Mono"/>
                <a:cs typeface="Space Mono"/>
                <a:sym typeface="Space Mono"/>
              </a:rPr>
              <a:t> → </a:t>
            </a:r>
            <a:r>
              <a:rPr b="1" lang="en" sz="1800">
                <a:latin typeface="Space Mono"/>
                <a:ea typeface="Space Mono"/>
                <a:cs typeface="Space Mono"/>
                <a:sym typeface="Space Mono"/>
              </a:rPr>
              <a:t>G</a:t>
            </a:r>
            <a:endParaRPr b="1" sz="1800"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etc.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Encrypt the following message using the Caesar Cipher with a shift of 3: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/>
              <a:t>hot kebab</a:t>
            </a:r>
            <a:endParaRPr b="1"/>
          </a:p>
        </p:txBody>
      </p:sp>
      <p:sp>
        <p:nvSpPr>
          <p:cNvPr id="319" name="Google Shape;319;p4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45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